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6638"/>
  <p:custDataLst>
    <p:tags r:id="rId14"/>
  </p:custDataLst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Lucida Sans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5CA"/>
    <a:srgbClr val="FCEECC"/>
    <a:srgbClr val="000000"/>
    <a:srgbClr val="EAEBEC"/>
    <a:srgbClr val="BFC4C5"/>
    <a:srgbClr val="F2F1ED"/>
    <a:srgbClr val="E5E3DB"/>
    <a:srgbClr val="007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78" autoAdjust="0"/>
    <p:restoredTop sz="94660"/>
  </p:normalViewPr>
  <p:slideViewPr>
    <p:cSldViewPr>
      <p:cViewPr varScale="1">
        <p:scale>
          <a:sx n="72" d="100"/>
          <a:sy n="72" d="100"/>
        </p:scale>
        <p:origin x="-1068" y="-102"/>
      </p:cViewPr>
      <p:guideLst>
        <p:guide orient="horz" pos="799"/>
        <p:guide orient="horz" pos="4088"/>
        <p:guide orient="horz" pos="1071"/>
        <p:guide orient="horz" pos="2840"/>
        <p:guide pos="2880"/>
        <p:guide pos="226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2B8C356-1C4B-4677-BE8D-D636A502FF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06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03"/>
          <p:cNvGrpSpPr>
            <a:grpSpLocks/>
          </p:cNvGrpSpPr>
          <p:nvPr userDrawn="1"/>
        </p:nvGrpSpPr>
        <p:grpSpPr bwMode="auto">
          <a:xfrm>
            <a:off x="6051550" y="368300"/>
            <a:ext cx="2697163" cy="585788"/>
            <a:chOff x="1610" y="2863"/>
            <a:chExt cx="3221" cy="699"/>
          </a:xfrm>
        </p:grpSpPr>
        <p:sp>
          <p:nvSpPr>
            <p:cNvPr id="5" name="Freeform 1704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1705"/>
            <p:cNvSpPr>
              <a:spLocks noEditPoints="1"/>
            </p:cNvSpPr>
            <p:nvPr/>
          </p:nvSpPr>
          <p:spPr bwMode="auto">
            <a:xfrm>
              <a:off x="1900" y="3110"/>
              <a:ext cx="281" cy="310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56 h 310"/>
                <a:gd name="T16" fmla="*/ 281 w 281"/>
                <a:gd name="T17" fmla="*/ 174 h 310"/>
                <a:gd name="T18" fmla="*/ 272 w 281"/>
                <a:gd name="T19" fmla="*/ 210 h 310"/>
                <a:gd name="T20" fmla="*/ 264 w 281"/>
                <a:gd name="T21" fmla="*/ 230 h 310"/>
                <a:gd name="T22" fmla="*/ 241 w 281"/>
                <a:gd name="T23" fmla="*/ 262 h 310"/>
                <a:gd name="T24" fmla="*/ 213 w 281"/>
                <a:gd name="T25" fmla="*/ 290 h 310"/>
                <a:gd name="T26" fmla="*/ 196 w 281"/>
                <a:gd name="T27" fmla="*/ 299 h 310"/>
                <a:gd name="T28" fmla="*/ 159 w 281"/>
                <a:gd name="T29" fmla="*/ 310 h 310"/>
                <a:gd name="T30" fmla="*/ 139 w 281"/>
                <a:gd name="T31" fmla="*/ 310 h 310"/>
                <a:gd name="T32" fmla="*/ 93 w 281"/>
                <a:gd name="T33" fmla="*/ 304 h 310"/>
                <a:gd name="T34" fmla="*/ 65 w 281"/>
                <a:gd name="T35" fmla="*/ 293 h 310"/>
                <a:gd name="T36" fmla="*/ 45 w 281"/>
                <a:gd name="T37" fmla="*/ 273 h 310"/>
                <a:gd name="T38" fmla="*/ 34 w 281"/>
                <a:gd name="T39" fmla="*/ 264 h 310"/>
                <a:gd name="T40" fmla="*/ 8 w 281"/>
                <a:gd name="T41" fmla="*/ 213 h 310"/>
                <a:gd name="T42" fmla="*/ 0 w 281"/>
                <a:gd name="T43" fmla="*/ 156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59 h 310"/>
                <a:gd name="T72" fmla="*/ 65 w 281"/>
                <a:gd name="T73" fmla="*/ 210 h 310"/>
                <a:gd name="T74" fmla="*/ 82 w 281"/>
                <a:gd name="T75" fmla="*/ 250 h 310"/>
                <a:gd name="T76" fmla="*/ 96 w 281"/>
                <a:gd name="T77" fmla="*/ 267 h 310"/>
                <a:gd name="T78" fmla="*/ 128 w 281"/>
                <a:gd name="T79" fmla="*/ 284 h 310"/>
                <a:gd name="T80" fmla="*/ 145 w 281"/>
                <a:gd name="T81" fmla="*/ 284 h 310"/>
                <a:gd name="T82" fmla="*/ 179 w 281"/>
                <a:gd name="T83" fmla="*/ 273 h 310"/>
                <a:gd name="T84" fmla="*/ 204 w 281"/>
                <a:gd name="T85" fmla="*/ 245 h 310"/>
                <a:gd name="T86" fmla="*/ 213 w 281"/>
                <a:gd name="T87" fmla="*/ 225 h 310"/>
                <a:gd name="T88" fmla="*/ 224 w 281"/>
                <a:gd name="T89" fmla="*/ 179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1706"/>
            <p:cNvSpPr>
              <a:spLocks/>
            </p:cNvSpPr>
            <p:nvPr/>
          </p:nvSpPr>
          <p:spPr bwMode="auto">
            <a:xfrm>
              <a:off x="2493" y="3059"/>
              <a:ext cx="182" cy="361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67 h 361"/>
                <a:gd name="T12" fmla="*/ 83 w 182"/>
                <a:gd name="T13" fmla="*/ 267 h 361"/>
                <a:gd name="T14" fmla="*/ 83 w 182"/>
                <a:gd name="T15" fmla="*/ 284 h 361"/>
                <a:gd name="T16" fmla="*/ 86 w 182"/>
                <a:gd name="T17" fmla="*/ 296 h 361"/>
                <a:gd name="T18" fmla="*/ 91 w 182"/>
                <a:gd name="T19" fmla="*/ 307 h 361"/>
                <a:gd name="T20" fmla="*/ 97 w 182"/>
                <a:gd name="T21" fmla="*/ 318 h 361"/>
                <a:gd name="T22" fmla="*/ 105 w 182"/>
                <a:gd name="T23" fmla="*/ 324 h 361"/>
                <a:gd name="T24" fmla="*/ 117 w 182"/>
                <a:gd name="T25" fmla="*/ 330 h 361"/>
                <a:gd name="T26" fmla="*/ 128 w 182"/>
                <a:gd name="T27" fmla="*/ 333 h 361"/>
                <a:gd name="T28" fmla="*/ 142 w 182"/>
                <a:gd name="T29" fmla="*/ 335 h 361"/>
                <a:gd name="T30" fmla="*/ 142 w 182"/>
                <a:gd name="T31" fmla="*/ 335 h 361"/>
                <a:gd name="T32" fmla="*/ 157 w 182"/>
                <a:gd name="T33" fmla="*/ 333 h 361"/>
                <a:gd name="T34" fmla="*/ 165 w 182"/>
                <a:gd name="T35" fmla="*/ 330 h 361"/>
                <a:gd name="T36" fmla="*/ 165 w 182"/>
                <a:gd name="T37" fmla="*/ 330 h 361"/>
                <a:gd name="T38" fmla="*/ 182 w 182"/>
                <a:gd name="T39" fmla="*/ 318 h 361"/>
                <a:gd name="T40" fmla="*/ 182 w 182"/>
                <a:gd name="T41" fmla="*/ 318 h 361"/>
                <a:gd name="T42" fmla="*/ 182 w 182"/>
                <a:gd name="T43" fmla="*/ 324 h 361"/>
                <a:gd name="T44" fmla="*/ 179 w 182"/>
                <a:gd name="T45" fmla="*/ 333 h 361"/>
                <a:gd name="T46" fmla="*/ 162 w 182"/>
                <a:gd name="T47" fmla="*/ 347 h 361"/>
                <a:gd name="T48" fmla="*/ 162 w 182"/>
                <a:gd name="T49" fmla="*/ 347 h 361"/>
                <a:gd name="T50" fmla="*/ 154 w 182"/>
                <a:gd name="T51" fmla="*/ 352 h 361"/>
                <a:gd name="T52" fmla="*/ 142 w 182"/>
                <a:gd name="T53" fmla="*/ 358 h 361"/>
                <a:gd name="T54" fmla="*/ 131 w 182"/>
                <a:gd name="T55" fmla="*/ 361 h 361"/>
                <a:gd name="T56" fmla="*/ 117 w 182"/>
                <a:gd name="T57" fmla="*/ 361 h 361"/>
                <a:gd name="T58" fmla="*/ 117 w 182"/>
                <a:gd name="T59" fmla="*/ 361 h 361"/>
                <a:gd name="T60" fmla="*/ 100 w 182"/>
                <a:gd name="T61" fmla="*/ 361 h 361"/>
                <a:gd name="T62" fmla="*/ 83 w 182"/>
                <a:gd name="T63" fmla="*/ 355 h 361"/>
                <a:gd name="T64" fmla="*/ 66 w 182"/>
                <a:gd name="T65" fmla="*/ 347 h 361"/>
                <a:gd name="T66" fmla="*/ 54 w 182"/>
                <a:gd name="T67" fmla="*/ 335 h 361"/>
                <a:gd name="T68" fmla="*/ 54 w 182"/>
                <a:gd name="T69" fmla="*/ 335 h 361"/>
                <a:gd name="T70" fmla="*/ 43 w 182"/>
                <a:gd name="T71" fmla="*/ 324 h 361"/>
                <a:gd name="T72" fmla="*/ 34 w 182"/>
                <a:gd name="T73" fmla="*/ 307 h 361"/>
                <a:gd name="T74" fmla="*/ 29 w 182"/>
                <a:gd name="T75" fmla="*/ 290 h 361"/>
                <a:gd name="T76" fmla="*/ 29 w 182"/>
                <a:gd name="T77" fmla="*/ 267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707"/>
            <p:cNvSpPr>
              <a:spLocks/>
            </p:cNvSpPr>
            <p:nvPr/>
          </p:nvSpPr>
          <p:spPr bwMode="auto">
            <a:xfrm>
              <a:off x="2695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708"/>
            <p:cNvSpPr>
              <a:spLocks/>
            </p:cNvSpPr>
            <p:nvPr/>
          </p:nvSpPr>
          <p:spPr bwMode="auto">
            <a:xfrm>
              <a:off x="3274" y="3110"/>
              <a:ext cx="475" cy="304"/>
            </a:xfrm>
            <a:custGeom>
              <a:avLst/>
              <a:gdLst>
                <a:gd name="T0" fmla="*/ 364 w 475"/>
                <a:gd name="T1" fmla="*/ 0 h 304"/>
                <a:gd name="T2" fmla="*/ 398 w 475"/>
                <a:gd name="T3" fmla="*/ 6 h 304"/>
                <a:gd name="T4" fmla="*/ 429 w 475"/>
                <a:gd name="T5" fmla="*/ 23 h 304"/>
                <a:gd name="T6" fmla="*/ 444 w 475"/>
                <a:gd name="T7" fmla="*/ 37 h 304"/>
                <a:gd name="T8" fmla="*/ 458 w 475"/>
                <a:gd name="T9" fmla="*/ 68 h 304"/>
                <a:gd name="T10" fmla="*/ 458 w 475"/>
                <a:gd name="T11" fmla="*/ 282 h 304"/>
                <a:gd name="T12" fmla="*/ 461 w 475"/>
                <a:gd name="T13" fmla="*/ 287 h 304"/>
                <a:gd name="T14" fmla="*/ 463 w 475"/>
                <a:gd name="T15" fmla="*/ 293 h 304"/>
                <a:gd name="T16" fmla="*/ 387 w 475"/>
                <a:gd name="T17" fmla="*/ 304 h 304"/>
                <a:gd name="T18" fmla="*/ 392 w 475"/>
                <a:gd name="T19" fmla="*/ 299 h 304"/>
                <a:gd name="T20" fmla="*/ 404 w 475"/>
                <a:gd name="T21" fmla="*/ 287 h 304"/>
                <a:gd name="T22" fmla="*/ 404 w 475"/>
                <a:gd name="T23" fmla="*/ 108 h 304"/>
                <a:gd name="T24" fmla="*/ 404 w 475"/>
                <a:gd name="T25" fmla="*/ 91 h 304"/>
                <a:gd name="T26" fmla="*/ 395 w 475"/>
                <a:gd name="T27" fmla="*/ 66 h 304"/>
                <a:gd name="T28" fmla="*/ 387 w 475"/>
                <a:gd name="T29" fmla="*/ 57 h 304"/>
                <a:gd name="T30" fmla="*/ 367 w 475"/>
                <a:gd name="T31" fmla="*/ 43 h 304"/>
                <a:gd name="T32" fmla="*/ 336 w 475"/>
                <a:gd name="T33" fmla="*/ 37 h 304"/>
                <a:gd name="T34" fmla="*/ 316 w 475"/>
                <a:gd name="T35" fmla="*/ 40 h 304"/>
                <a:gd name="T36" fmla="*/ 282 w 475"/>
                <a:gd name="T37" fmla="*/ 60 h 304"/>
                <a:gd name="T38" fmla="*/ 267 w 475"/>
                <a:gd name="T39" fmla="*/ 77 h 304"/>
                <a:gd name="T40" fmla="*/ 267 w 475"/>
                <a:gd name="T41" fmla="*/ 282 h 304"/>
                <a:gd name="T42" fmla="*/ 270 w 475"/>
                <a:gd name="T43" fmla="*/ 287 h 304"/>
                <a:gd name="T44" fmla="*/ 273 w 475"/>
                <a:gd name="T45" fmla="*/ 293 h 304"/>
                <a:gd name="T46" fmla="*/ 194 w 475"/>
                <a:gd name="T47" fmla="*/ 304 h 304"/>
                <a:gd name="T48" fmla="*/ 202 w 475"/>
                <a:gd name="T49" fmla="*/ 299 h 304"/>
                <a:gd name="T50" fmla="*/ 211 w 475"/>
                <a:gd name="T51" fmla="*/ 287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2 h 304"/>
                <a:gd name="T70" fmla="*/ 83 w 475"/>
                <a:gd name="T71" fmla="*/ 293 h 304"/>
                <a:gd name="T72" fmla="*/ 97 w 475"/>
                <a:gd name="T73" fmla="*/ 304 h 304"/>
                <a:gd name="T74" fmla="*/ 6 w 475"/>
                <a:gd name="T75" fmla="*/ 304 h 304"/>
                <a:gd name="T76" fmla="*/ 20 w 475"/>
                <a:gd name="T77" fmla="*/ 293 h 304"/>
                <a:gd name="T78" fmla="*/ 23 w 475"/>
                <a:gd name="T79" fmla="*/ 282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9 w 475"/>
                <a:gd name="T103" fmla="*/ 23 h 304"/>
                <a:gd name="T104" fmla="*/ 256 w 475"/>
                <a:gd name="T105" fmla="*/ 43 h 304"/>
                <a:gd name="T106" fmla="*/ 262 w 475"/>
                <a:gd name="T107" fmla="*/ 57 h 304"/>
                <a:gd name="T108" fmla="*/ 307 w 475"/>
                <a:gd name="T109" fmla="*/ 17 h 304"/>
                <a:gd name="T110" fmla="*/ 321 w 475"/>
                <a:gd name="T111" fmla="*/ 9 h 304"/>
                <a:gd name="T112" fmla="*/ 350 w 475"/>
                <a:gd name="T113" fmla="*/ 0 h 304"/>
                <a:gd name="T114" fmla="*/ 364 w 475"/>
                <a:gd name="T115" fmla="*/ 0 h 3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709"/>
            <p:cNvSpPr>
              <a:spLocks/>
            </p:cNvSpPr>
            <p:nvPr/>
          </p:nvSpPr>
          <p:spPr bwMode="auto">
            <a:xfrm>
              <a:off x="4070" y="3059"/>
              <a:ext cx="184" cy="361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67 h 361"/>
                <a:gd name="T12" fmla="*/ 82 w 184"/>
                <a:gd name="T13" fmla="*/ 267 h 361"/>
                <a:gd name="T14" fmla="*/ 85 w 184"/>
                <a:gd name="T15" fmla="*/ 284 h 361"/>
                <a:gd name="T16" fmla="*/ 88 w 184"/>
                <a:gd name="T17" fmla="*/ 296 h 361"/>
                <a:gd name="T18" fmla="*/ 91 w 184"/>
                <a:gd name="T19" fmla="*/ 307 h 361"/>
                <a:gd name="T20" fmla="*/ 99 w 184"/>
                <a:gd name="T21" fmla="*/ 318 h 361"/>
                <a:gd name="T22" fmla="*/ 105 w 184"/>
                <a:gd name="T23" fmla="*/ 324 h 361"/>
                <a:gd name="T24" fmla="*/ 116 w 184"/>
                <a:gd name="T25" fmla="*/ 330 h 361"/>
                <a:gd name="T26" fmla="*/ 128 w 184"/>
                <a:gd name="T27" fmla="*/ 333 h 361"/>
                <a:gd name="T28" fmla="*/ 142 w 184"/>
                <a:gd name="T29" fmla="*/ 335 h 361"/>
                <a:gd name="T30" fmla="*/ 142 w 184"/>
                <a:gd name="T31" fmla="*/ 335 h 361"/>
                <a:gd name="T32" fmla="*/ 156 w 184"/>
                <a:gd name="T33" fmla="*/ 333 h 361"/>
                <a:gd name="T34" fmla="*/ 165 w 184"/>
                <a:gd name="T35" fmla="*/ 330 h 361"/>
                <a:gd name="T36" fmla="*/ 165 w 184"/>
                <a:gd name="T37" fmla="*/ 330 h 361"/>
                <a:gd name="T38" fmla="*/ 184 w 184"/>
                <a:gd name="T39" fmla="*/ 318 h 361"/>
                <a:gd name="T40" fmla="*/ 184 w 184"/>
                <a:gd name="T41" fmla="*/ 318 h 361"/>
                <a:gd name="T42" fmla="*/ 182 w 184"/>
                <a:gd name="T43" fmla="*/ 324 h 361"/>
                <a:gd name="T44" fmla="*/ 179 w 184"/>
                <a:gd name="T45" fmla="*/ 333 h 361"/>
                <a:gd name="T46" fmla="*/ 162 w 184"/>
                <a:gd name="T47" fmla="*/ 347 h 361"/>
                <a:gd name="T48" fmla="*/ 162 w 184"/>
                <a:gd name="T49" fmla="*/ 347 h 361"/>
                <a:gd name="T50" fmla="*/ 153 w 184"/>
                <a:gd name="T51" fmla="*/ 352 h 361"/>
                <a:gd name="T52" fmla="*/ 142 w 184"/>
                <a:gd name="T53" fmla="*/ 358 h 361"/>
                <a:gd name="T54" fmla="*/ 130 w 184"/>
                <a:gd name="T55" fmla="*/ 361 h 361"/>
                <a:gd name="T56" fmla="*/ 119 w 184"/>
                <a:gd name="T57" fmla="*/ 361 h 361"/>
                <a:gd name="T58" fmla="*/ 119 w 184"/>
                <a:gd name="T59" fmla="*/ 361 h 361"/>
                <a:gd name="T60" fmla="*/ 99 w 184"/>
                <a:gd name="T61" fmla="*/ 361 h 361"/>
                <a:gd name="T62" fmla="*/ 82 w 184"/>
                <a:gd name="T63" fmla="*/ 355 h 361"/>
                <a:gd name="T64" fmla="*/ 65 w 184"/>
                <a:gd name="T65" fmla="*/ 347 h 361"/>
                <a:gd name="T66" fmla="*/ 54 w 184"/>
                <a:gd name="T67" fmla="*/ 335 h 361"/>
                <a:gd name="T68" fmla="*/ 54 w 184"/>
                <a:gd name="T69" fmla="*/ 335 h 361"/>
                <a:gd name="T70" fmla="*/ 42 w 184"/>
                <a:gd name="T71" fmla="*/ 324 h 361"/>
                <a:gd name="T72" fmla="*/ 34 w 184"/>
                <a:gd name="T73" fmla="*/ 307 h 361"/>
                <a:gd name="T74" fmla="*/ 31 w 184"/>
                <a:gd name="T75" fmla="*/ 290 h 361"/>
                <a:gd name="T76" fmla="*/ 28 w 184"/>
                <a:gd name="T77" fmla="*/ 267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710"/>
            <p:cNvSpPr>
              <a:spLocks noEditPoints="1"/>
            </p:cNvSpPr>
            <p:nvPr/>
          </p:nvSpPr>
          <p:spPr bwMode="auto">
            <a:xfrm>
              <a:off x="4252" y="3110"/>
              <a:ext cx="284" cy="310"/>
            </a:xfrm>
            <a:custGeom>
              <a:avLst/>
              <a:gdLst>
                <a:gd name="T0" fmla="*/ 144 w 284"/>
                <a:gd name="T1" fmla="*/ 0 h 310"/>
                <a:gd name="T2" fmla="*/ 184 w 284"/>
                <a:gd name="T3" fmla="*/ 6 h 310"/>
                <a:gd name="T4" fmla="*/ 221 w 284"/>
                <a:gd name="T5" fmla="*/ 23 h 310"/>
                <a:gd name="T6" fmla="*/ 235 w 284"/>
                <a:gd name="T7" fmla="*/ 34 h 310"/>
                <a:gd name="T8" fmla="*/ 261 w 284"/>
                <a:gd name="T9" fmla="*/ 63 h 310"/>
                <a:gd name="T10" fmla="*/ 269 w 284"/>
                <a:gd name="T11" fmla="*/ 80 h 310"/>
                <a:gd name="T12" fmla="*/ 281 w 284"/>
                <a:gd name="T13" fmla="*/ 117 h 310"/>
                <a:gd name="T14" fmla="*/ 284 w 284"/>
                <a:gd name="T15" fmla="*/ 156 h 310"/>
                <a:gd name="T16" fmla="*/ 284 w 284"/>
                <a:gd name="T17" fmla="*/ 174 h 310"/>
                <a:gd name="T18" fmla="*/ 272 w 284"/>
                <a:gd name="T19" fmla="*/ 210 h 310"/>
                <a:gd name="T20" fmla="*/ 267 w 284"/>
                <a:gd name="T21" fmla="*/ 230 h 310"/>
                <a:gd name="T22" fmla="*/ 244 w 284"/>
                <a:gd name="T23" fmla="*/ 262 h 310"/>
                <a:gd name="T24" fmla="*/ 215 w 284"/>
                <a:gd name="T25" fmla="*/ 290 h 310"/>
                <a:gd name="T26" fmla="*/ 198 w 284"/>
                <a:gd name="T27" fmla="*/ 299 h 310"/>
                <a:gd name="T28" fmla="*/ 161 w 284"/>
                <a:gd name="T29" fmla="*/ 310 h 310"/>
                <a:gd name="T30" fmla="*/ 142 w 284"/>
                <a:gd name="T31" fmla="*/ 310 h 310"/>
                <a:gd name="T32" fmla="*/ 93 w 284"/>
                <a:gd name="T33" fmla="*/ 304 h 310"/>
                <a:gd name="T34" fmla="*/ 68 w 284"/>
                <a:gd name="T35" fmla="*/ 293 h 310"/>
                <a:gd name="T36" fmla="*/ 45 w 284"/>
                <a:gd name="T37" fmla="*/ 273 h 310"/>
                <a:gd name="T38" fmla="*/ 36 w 284"/>
                <a:gd name="T39" fmla="*/ 264 h 310"/>
                <a:gd name="T40" fmla="*/ 11 w 284"/>
                <a:gd name="T41" fmla="*/ 213 h 310"/>
                <a:gd name="T42" fmla="*/ 0 w 284"/>
                <a:gd name="T43" fmla="*/ 156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85 w 284"/>
                <a:gd name="T55" fmla="*/ 12 h 310"/>
                <a:gd name="T56" fmla="*/ 122 w 284"/>
                <a:gd name="T57" fmla="*/ 0 h 310"/>
                <a:gd name="T58" fmla="*/ 144 w 284"/>
                <a:gd name="T59" fmla="*/ 0 h 310"/>
                <a:gd name="T60" fmla="*/ 139 w 284"/>
                <a:gd name="T61" fmla="*/ 23 h 310"/>
                <a:gd name="T62" fmla="*/ 102 w 284"/>
                <a:gd name="T63" fmla="*/ 34 h 310"/>
                <a:gd name="T64" fmla="*/ 76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59 h 310"/>
                <a:gd name="T72" fmla="*/ 68 w 284"/>
                <a:gd name="T73" fmla="*/ 210 h 310"/>
                <a:gd name="T74" fmla="*/ 85 w 284"/>
                <a:gd name="T75" fmla="*/ 250 h 310"/>
                <a:gd name="T76" fmla="*/ 96 w 284"/>
                <a:gd name="T77" fmla="*/ 267 h 310"/>
                <a:gd name="T78" fmla="*/ 127 w 284"/>
                <a:gd name="T79" fmla="*/ 284 h 310"/>
                <a:gd name="T80" fmla="*/ 147 w 284"/>
                <a:gd name="T81" fmla="*/ 284 h 310"/>
                <a:gd name="T82" fmla="*/ 181 w 284"/>
                <a:gd name="T83" fmla="*/ 273 h 310"/>
                <a:gd name="T84" fmla="*/ 207 w 284"/>
                <a:gd name="T85" fmla="*/ 245 h 310"/>
                <a:gd name="T86" fmla="*/ 215 w 284"/>
                <a:gd name="T87" fmla="*/ 225 h 310"/>
                <a:gd name="T88" fmla="*/ 224 w 284"/>
                <a:gd name="T89" fmla="*/ 179 h 310"/>
                <a:gd name="T90" fmla="*/ 224 w 284"/>
                <a:gd name="T91" fmla="*/ 151 h 310"/>
                <a:gd name="T92" fmla="*/ 213 w 284"/>
                <a:gd name="T93" fmla="*/ 85 h 310"/>
                <a:gd name="T94" fmla="*/ 201 w 284"/>
                <a:gd name="T95" fmla="*/ 60 h 310"/>
                <a:gd name="T96" fmla="*/ 184 w 284"/>
                <a:gd name="T97" fmla="*/ 40 h 310"/>
                <a:gd name="T98" fmla="*/ 164 w 284"/>
                <a:gd name="T99" fmla="*/ 29 h 310"/>
                <a:gd name="T100" fmla="*/ 139 w 284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711"/>
            <p:cNvSpPr>
              <a:spLocks/>
            </p:cNvSpPr>
            <p:nvPr/>
          </p:nvSpPr>
          <p:spPr bwMode="auto">
            <a:xfrm>
              <a:off x="4547" y="3110"/>
              <a:ext cx="284" cy="304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2 h 304"/>
                <a:gd name="T14" fmla="*/ 270 w 284"/>
                <a:gd name="T15" fmla="*/ 293 h 304"/>
                <a:gd name="T16" fmla="*/ 284 w 284"/>
                <a:gd name="T17" fmla="*/ 304 h 304"/>
                <a:gd name="T18" fmla="*/ 196 w 284"/>
                <a:gd name="T19" fmla="*/ 304 h 304"/>
                <a:gd name="T20" fmla="*/ 207 w 284"/>
                <a:gd name="T21" fmla="*/ 293 h 304"/>
                <a:gd name="T22" fmla="*/ 213 w 284"/>
                <a:gd name="T23" fmla="*/ 282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2 h 304"/>
                <a:gd name="T42" fmla="*/ 82 w 284"/>
                <a:gd name="T43" fmla="*/ 293 h 304"/>
                <a:gd name="T44" fmla="*/ 97 w 284"/>
                <a:gd name="T45" fmla="*/ 304 h 304"/>
                <a:gd name="T46" fmla="*/ 6 w 284"/>
                <a:gd name="T47" fmla="*/ 304 h 304"/>
                <a:gd name="T48" fmla="*/ 17 w 284"/>
                <a:gd name="T49" fmla="*/ 293 h 304"/>
                <a:gd name="T50" fmla="*/ 23 w 284"/>
                <a:gd name="T51" fmla="*/ 282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712"/>
            <p:cNvSpPr>
              <a:spLocks/>
            </p:cNvSpPr>
            <p:nvPr/>
          </p:nvSpPr>
          <p:spPr bwMode="auto">
            <a:xfrm>
              <a:off x="3763" y="3110"/>
              <a:ext cx="293" cy="452"/>
            </a:xfrm>
            <a:custGeom>
              <a:avLst/>
              <a:gdLst>
                <a:gd name="T0" fmla="*/ 281 w 293"/>
                <a:gd name="T1" fmla="*/ 85 h 452"/>
                <a:gd name="T2" fmla="*/ 250 w 293"/>
                <a:gd name="T3" fmla="*/ 37 h 452"/>
                <a:gd name="T4" fmla="*/ 230 w 293"/>
                <a:gd name="T5" fmla="*/ 20 h 452"/>
                <a:gd name="T6" fmla="*/ 210 w 293"/>
                <a:gd name="T7" fmla="*/ 9 h 452"/>
                <a:gd name="T8" fmla="*/ 165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26 h 452"/>
                <a:gd name="T24" fmla="*/ 20 w 293"/>
                <a:gd name="T25" fmla="*/ 435 h 452"/>
                <a:gd name="T26" fmla="*/ 11 w 293"/>
                <a:gd name="T27" fmla="*/ 449 h 452"/>
                <a:gd name="T28" fmla="*/ 94 w 293"/>
                <a:gd name="T29" fmla="*/ 452 h 452"/>
                <a:gd name="T30" fmla="*/ 88 w 293"/>
                <a:gd name="T31" fmla="*/ 449 h 452"/>
                <a:gd name="T32" fmla="*/ 80 w 293"/>
                <a:gd name="T33" fmla="*/ 435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9 w 293"/>
                <a:gd name="T43" fmla="*/ 37 h 452"/>
                <a:gd name="T44" fmla="*/ 190 w 293"/>
                <a:gd name="T45" fmla="*/ 51 h 452"/>
                <a:gd name="T46" fmla="*/ 205 w 293"/>
                <a:gd name="T47" fmla="*/ 63 h 452"/>
                <a:gd name="T48" fmla="*/ 224 w 293"/>
                <a:gd name="T49" fmla="*/ 100 h 452"/>
                <a:gd name="T50" fmla="*/ 230 w 293"/>
                <a:gd name="T51" fmla="*/ 156 h 452"/>
                <a:gd name="T52" fmla="*/ 230 w 293"/>
                <a:gd name="T53" fmla="*/ 185 h 452"/>
                <a:gd name="T54" fmla="*/ 216 w 293"/>
                <a:gd name="T55" fmla="*/ 233 h 452"/>
                <a:gd name="T56" fmla="*/ 205 w 293"/>
                <a:gd name="T57" fmla="*/ 250 h 452"/>
                <a:gd name="T58" fmla="*/ 176 w 293"/>
                <a:gd name="T59" fmla="*/ 276 h 452"/>
                <a:gd name="T60" fmla="*/ 136 w 293"/>
                <a:gd name="T61" fmla="*/ 284 h 452"/>
                <a:gd name="T62" fmla="*/ 122 w 293"/>
                <a:gd name="T63" fmla="*/ 284 h 452"/>
                <a:gd name="T64" fmla="*/ 99 w 293"/>
                <a:gd name="T65" fmla="*/ 276 h 452"/>
                <a:gd name="T66" fmla="*/ 102 w 293"/>
                <a:gd name="T67" fmla="*/ 304 h 452"/>
                <a:gd name="T68" fmla="*/ 122 w 293"/>
                <a:gd name="T69" fmla="*/ 310 h 452"/>
                <a:gd name="T70" fmla="*/ 145 w 293"/>
                <a:gd name="T71" fmla="*/ 310 h 452"/>
                <a:gd name="T72" fmla="*/ 190 w 293"/>
                <a:gd name="T73" fmla="*/ 304 h 452"/>
                <a:gd name="T74" fmla="*/ 219 w 293"/>
                <a:gd name="T75" fmla="*/ 290 h 452"/>
                <a:gd name="T76" fmla="*/ 241 w 293"/>
                <a:gd name="T77" fmla="*/ 273 h 452"/>
                <a:gd name="T78" fmla="*/ 253 w 293"/>
                <a:gd name="T79" fmla="*/ 262 h 452"/>
                <a:gd name="T80" fmla="*/ 281 w 293"/>
                <a:gd name="T81" fmla="*/ 210 h 452"/>
                <a:gd name="T82" fmla="*/ 293 w 293"/>
                <a:gd name="T83" fmla="*/ 154 h 452"/>
                <a:gd name="T84" fmla="*/ 290 w 293"/>
                <a:gd name="T85" fmla="*/ 117 h 452"/>
                <a:gd name="T86" fmla="*/ 281 w 293"/>
                <a:gd name="T87" fmla="*/ 85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713"/>
            <p:cNvSpPr>
              <a:spLocks/>
            </p:cNvSpPr>
            <p:nvPr/>
          </p:nvSpPr>
          <p:spPr bwMode="auto">
            <a:xfrm>
              <a:off x="2192" y="3110"/>
              <a:ext cx="208" cy="310"/>
            </a:xfrm>
            <a:custGeom>
              <a:avLst/>
              <a:gdLst>
                <a:gd name="T0" fmla="*/ 182 w 208"/>
                <a:gd name="T1" fmla="*/ 264 h 310"/>
                <a:gd name="T2" fmla="*/ 182 w 208"/>
                <a:gd name="T3" fmla="*/ 264 h 310"/>
                <a:gd name="T4" fmla="*/ 165 w 208"/>
                <a:gd name="T5" fmla="*/ 270 h 310"/>
                <a:gd name="T6" fmla="*/ 145 w 208"/>
                <a:gd name="T7" fmla="*/ 273 h 310"/>
                <a:gd name="T8" fmla="*/ 145 w 208"/>
                <a:gd name="T9" fmla="*/ 273 h 310"/>
                <a:gd name="T10" fmla="*/ 131 w 208"/>
                <a:gd name="T11" fmla="*/ 273 h 310"/>
                <a:gd name="T12" fmla="*/ 120 w 208"/>
                <a:gd name="T13" fmla="*/ 267 h 310"/>
                <a:gd name="T14" fmla="*/ 108 w 208"/>
                <a:gd name="T15" fmla="*/ 262 h 310"/>
                <a:gd name="T16" fmla="*/ 100 w 208"/>
                <a:gd name="T17" fmla="*/ 250 h 310"/>
                <a:gd name="T18" fmla="*/ 100 w 208"/>
                <a:gd name="T19" fmla="*/ 250 h 310"/>
                <a:gd name="T20" fmla="*/ 91 w 208"/>
                <a:gd name="T21" fmla="*/ 239 h 310"/>
                <a:gd name="T22" fmla="*/ 83 w 208"/>
                <a:gd name="T23" fmla="*/ 225 h 310"/>
                <a:gd name="T24" fmla="*/ 80 w 208"/>
                <a:gd name="T25" fmla="*/ 208 h 310"/>
                <a:gd name="T26" fmla="*/ 80 w 208"/>
                <a:gd name="T27" fmla="*/ 191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1 h 310"/>
                <a:gd name="T44" fmla="*/ 23 w 208"/>
                <a:gd name="T45" fmla="*/ 191 h 310"/>
                <a:gd name="T46" fmla="*/ 26 w 208"/>
                <a:gd name="T47" fmla="*/ 219 h 310"/>
                <a:gd name="T48" fmla="*/ 32 w 208"/>
                <a:gd name="T49" fmla="*/ 245 h 310"/>
                <a:gd name="T50" fmla="*/ 40 w 208"/>
                <a:gd name="T51" fmla="*/ 264 h 310"/>
                <a:gd name="T52" fmla="*/ 54 w 208"/>
                <a:gd name="T53" fmla="*/ 282 h 310"/>
                <a:gd name="T54" fmla="*/ 54 w 208"/>
                <a:gd name="T55" fmla="*/ 282 h 310"/>
                <a:gd name="T56" fmla="*/ 71 w 208"/>
                <a:gd name="T57" fmla="*/ 296 h 310"/>
                <a:gd name="T58" fmla="*/ 85 w 208"/>
                <a:gd name="T59" fmla="*/ 304 h 310"/>
                <a:gd name="T60" fmla="*/ 103 w 208"/>
                <a:gd name="T61" fmla="*/ 310 h 310"/>
                <a:gd name="T62" fmla="*/ 122 w 208"/>
                <a:gd name="T63" fmla="*/ 310 h 310"/>
                <a:gd name="T64" fmla="*/ 122 w 208"/>
                <a:gd name="T65" fmla="*/ 310 h 310"/>
                <a:gd name="T66" fmla="*/ 142 w 208"/>
                <a:gd name="T67" fmla="*/ 310 h 310"/>
                <a:gd name="T68" fmla="*/ 162 w 208"/>
                <a:gd name="T69" fmla="*/ 304 h 310"/>
                <a:gd name="T70" fmla="*/ 179 w 208"/>
                <a:gd name="T71" fmla="*/ 296 h 310"/>
                <a:gd name="T72" fmla="*/ 196 w 208"/>
                <a:gd name="T73" fmla="*/ 282 h 310"/>
                <a:gd name="T74" fmla="*/ 208 w 208"/>
                <a:gd name="T75" fmla="*/ 245 h 310"/>
                <a:gd name="T76" fmla="*/ 208 w 208"/>
                <a:gd name="T77" fmla="*/ 245 h 310"/>
                <a:gd name="T78" fmla="*/ 196 w 208"/>
                <a:gd name="T79" fmla="*/ 256 h 310"/>
                <a:gd name="T80" fmla="*/ 182 w 208"/>
                <a:gd name="T81" fmla="*/ 264 h 310"/>
                <a:gd name="T82" fmla="*/ 182 w 208"/>
                <a:gd name="T83" fmla="*/ 264 h 3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714"/>
            <p:cNvSpPr>
              <a:spLocks/>
            </p:cNvSpPr>
            <p:nvPr/>
          </p:nvSpPr>
          <p:spPr bwMode="auto">
            <a:xfrm>
              <a:off x="2383" y="3110"/>
              <a:ext cx="105" cy="310"/>
            </a:xfrm>
            <a:custGeom>
              <a:avLst/>
              <a:gdLst>
                <a:gd name="T0" fmla="*/ 79 w 105"/>
                <a:gd name="T1" fmla="*/ 253 h 310"/>
                <a:gd name="T2" fmla="*/ 79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39 h 310"/>
                <a:gd name="T20" fmla="*/ 25 w 105"/>
                <a:gd name="T21" fmla="*/ 264 h 310"/>
                <a:gd name="T22" fmla="*/ 25 w 105"/>
                <a:gd name="T23" fmla="*/ 264 h 310"/>
                <a:gd name="T24" fmla="*/ 25 w 105"/>
                <a:gd name="T25" fmla="*/ 264 h 310"/>
                <a:gd name="T26" fmla="*/ 25 w 105"/>
                <a:gd name="T27" fmla="*/ 264 h 310"/>
                <a:gd name="T28" fmla="*/ 25 w 105"/>
                <a:gd name="T29" fmla="*/ 282 h 310"/>
                <a:gd name="T30" fmla="*/ 31 w 105"/>
                <a:gd name="T31" fmla="*/ 293 h 310"/>
                <a:gd name="T32" fmla="*/ 31 w 105"/>
                <a:gd name="T33" fmla="*/ 293 h 310"/>
                <a:gd name="T34" fmla="*/ 37 w 105"/>
                <a:gd name="T35" fmla="*/ 301 h 310"/>
                <a:gd name="T36" fmla="*/ 48 w 105"/>
                <a:gd name="T37" fmla="*/ 310 h 310"/>
                <a:gd name="T38" fmla="*/ 105 w 105"/>
                <a:gd name="T39" fmla="*/ 290 h 310"/>
                <a:gd name="T40" fmla="*/ 105 w 105"/>
                <a:gd name="T41" fmla="*/ 290 h 310"/>
                <a:gd name="T42" fmla="*/ 93 w 105"/>
                <a:gd name="T43" fmla="*/ 287 h 310"/>
                <a:gd name="T44" fmla="*/ 85 w 105"/>
                <a:gd name="T45" fmla="*/ 279 h 310"/>
                <a:gd name="T46" fmla="*/ 79 w 105"/>
                <a:gd name="T47" fmla="*/ 267 h 310"/>
                <a:gd name="T48" fmla="*/ 79 w 105"/>
                <a:gd name="T49" fmla="*/ 253 h 310"/>
                <a:gd name="T50" fmla="*/ 79 w 105"/>
                <a:gd name="T51" fmla="*/ 253 h 3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715"/>
            <p:cNvSpPr>
              <a:spLocks/>
            </p:cNvSpPr>
            <p:nvPr/>
          </p:nvSpPr>
          <p:spPr bwMode="auto">
            <a:xfrm>
              <a:off x="3010" y="3110"/>
              <a:ext cx="250" cy="310"/>
            </a:xfrm>
            <a:custGeom>
              <a:avLst/>
              <a:gdLst>
                <a:gd name="T0" fmla="*/ 233 w 250"/>
                <a:gd name="T1" fmla="*/ 279 h 310"/>
                <a:gd name="T2" fmla="*/ 230 w 250"/>
                <a:gd name="T3" fmla="*/ 259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59 h 310"/>
                <a:gd name="T52" fmla="*/ 23 w 250"/>
                <a:gd name="T53" fmla="*/ 174 h 310"/>
                <a:gd name="T54" fmla="*/ 3 w 250"/>
                <a:gd name="T55" fmla="*/ 210 h 310"/>
                <a:gd name="T56" fmla="*/ 0 w 250"/>
                <a:gd name="T57" fmla="*/ 233 h 310"/>
                <a:gd name="T58" fmla="*/ 6 w 250"/>
                <a:gd name="T59" fmla="*/ 259 h 310"/>
                <a:gd name="T60" fmla="*/ 20 w 250"/>
                <a:gd name="T61" fmla="*/ 284 h 310"/>
                <a:gd name="T62" fmla="*/ 32 w 250"/>
                <a:gd name="T63" fmla="*/ 296 h 310"/>
                <a:gd name="T64" fmla="*/ 60 w 250"/>
                <a:gd name="T65" fmla="*/ 310 h 310"/>
                <a:gd name="T66" fmla="*/ 77 w 250"/>
                <a:gd name="T67" fmla="*/ 310 h 310"/>
                <a:gd name="T68" fmla="*/ 120 w 250"/>
                <a:gd name="T69" fmla="*/ 304 h 310"/>
                <a:gd name="T70" fmla="*/ 159 w 250"/>
                <a:gd name="T71" fmla="*/ 279 h 310"/>
                <a:gd name="T72" fmla="*/ 171 w 250"/>
                <a:gd name="T73" fmla="*/ 247 h 310"/>
                <a:gd name="T74" fmla="*/ 139 w 250"/>
                <a:gd name="T75" fmla="*/ 267 h 310"/>
                <a:gd name="T76" fmla="*/ 103 w 250"/>
                <a:gd name="T77" fmla="*/ 273 h 310"/>
                <a:gd name="T78" fmla="*/ 94 w 250"/>
                <a:gd name="T79" fmla="*/ 273 h 310"/>
                <a:gd name="T80" fmla="*/ 74 w 250"/>
                <a:gd name="T81" fmla="*/ 267 h 310"/>
                <a:gd name="T82" fmla="*/ 68 w 250"/>
                <a:gd name="T83" fmla="*/ 259 h 310"/>
                <a:gd name="T84" fmla="*/ 57 w 250"/>
                <a:gd name="T85" fmla="*/ 242 h 310"/>
                <a:gd name="T86" fmla="*/ 54 w 250"/>
                <a:gd name="T87" fmla="*/ 222 h 310"/>
                <a:gd name="T88" fmla="*/ 54 w 250"/>
                <a:gd name="T89" fmla="*/ 210 h 310"/>
                <a:gd name="T90" fmla="*/ 63 w 250"/>
                <a:gd name="T91" fmla="*/ 193 h 310"/>
                <a:gd name="T92" fmla="*/ 68 w 250"/>
                <a:gd name="T93" fmla="*/ 185 h 310"/>
                <a:gd name="T94" fmla="*/ 108 w 250"/>
                <a:gd name="T95" fmla="*/ 162 h 310"/>
                <a:gd name="T96" fmla="*/ 154 w 250"/>
                <a:gd name="T97" fmla="*/ 148 h 310"/>
                <a:gd name="T98" fmla="*/ 176 w 250"/>
                <a:gd name="T99" fmla="*/ 242 h 310"/>
                <a:gd name="T100" fmla="*/ 176 w 250"/>
                <a:gd name="T101" fmla="*/ 262 h 310"/>
                <a:gd name="T102" fmla="*/ 179 w 250"/>
                <a:gd name="T103" fmla="*/ 282 h 310"/>
                <a:gd name="T104" fmla="*/ 182 w 250"/>
                <a:gd name="T105" fmla="*/ 293 h 310"/>
                <a:gd name="T106" fmla="*/ 199 w 250"/>
                <a:gd name="T107" fmla="*/ 310 h 310"/>
                <a:gd name="T108" fmla="*/ 250 w 250"/>
                <a:gd name="T109" fmla="*/ 290 h 310"/>
                <a:gd name="T110" fmla="*/ 233 w 250"/>
                <a:gd name="T111" fmla="*/ 279 h 3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716"/>
            <p:cNvSpPr>
              <a:spLocks/>
            </p:cNvSpPr>
            <p:nvPr/>
          </p:nvSpPr>
          <p:spPr bwMode="auto">
            <a:xfrm>
              <a:off x="2871" y="2866"/>
              <a:ext cx="136" cy="170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6 h 170"/>
                <a:gd name="T4" fmla="*/ 31 w 136"/>
                <a:gd name="T5" fmla="*/ 116 h 170"/>
                <a:gd name="T6" fmla="*/ 34 w 136"/>
                <a:gd name="T7" fmla="*/ 131 h 170"/>
                <a:gd name="T8" fmla="*/ 40 w 136"/>
                <a:gd name="T9" fmla="*/ 142 h 170"/>
                <a:gd name="T10" fmla="*/ 46 w 136"/>
                <a:gd name="T11" fmla="*/ 150 h 170"/>
                <a:gd name="T12" fmla="*/ 51 w 136"/>
                <a:gd name="T13" fmla="*/ 153 h 170"/>
                <a:gd name="T14" fmla="*/ 63 w 136"/>
                <a:gd name="T15" fmla="*/ 156 h 170"/>
                <a:gd name="T16" fmla="*/ 74 w 136"/>
                <a:gd name="T17" fmla="*/ 159 h 170"/>
                <a:gd name="T18" fmla="*/ 74 w 136"/>
                <a:gd name="T19" fmla="*/ 159 h 170"/>
                <a:gd name="T20" fmla="*/ 85 w 136"/>
                <a:gd name="T21" fmla="*/ 159 h 170"/>
                <a:gd name="T22" fmla="*/ 94 w 136"/>
                <a:gd name="T23" fmla="*/ 156 h 170"/>
                <a:gd name="T24" fmla="*/ 102 w 136"/>
                <a:gd name="T25" fmla="*/ 150 h 170"/>
                <a:gd name="T26" fmla="*/ 108 w 136"/>
                <a:gd name="T27" fmla="*/ 145 h 170"/>
                <a:gd name="T28" fmla="*/ 111 w 136"/>
                <a:gd name="T29" fmla="*/ 139 h 170"/>
                <a:gd name="T30" fmla="*/ 114 w 136"/>
                <a:gd name="T31" fmla="*/ 131 h 170"/>
                <a:gd name="T32" fmla="*/ 117 w 136"/>
                <a:gd name="T33" fmla="*/ 116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14 h 170"/>
                <a:gd name="T52" fmla="*/ 128 w 136"/>
                <a:gd name="T53" fmla="*/ 114 h 170"/>
                <a:gd name="T54" fmla="*/ 128 w 136"/>
                <a:gd name="T55" fmla="*/ 128 h 170"/>
                <a:gd name="T56" fmla="*/ 125 w 136"/>
                <a:gd name="T57" fmla="*/ 139 h 170"/>
                <a:gd name="T58" fmla="*/ 119 w 136"/>
                <a:gd name="T59" fmla="*/ 150 h 170"/>
                <a:gd name="T60" fmla="*/ 111 w 136"/>
                <a:gd name="T61" fmla="*/ 156 h 170"/>
                <a:gd name="T62" fmla="*/ 102 w 136"/>
                <a:gd name="T63" fmla="*/ 162 h 170"/>
                <a:gd name="T64" fmla="*/ 94 w 136"/>
                <a:gd name="T65" fmla="*/ 167 h 170"/>
                <a:gd name="T66" fmla="*/ 71 w 136"/>
                <a:gd name="T67" fmla="*/ 170 h 170"/>
                <a:gd name="T68" fmla="*/ 71 w 136"/>
                <a:gd name="T69" fmla="*/ 170 h 170"/>
                <a:gd name="T70" fmla="*/ 51 w 136"/>
                <a:gd name="T71" fmla="*/ 167 h 170"/>
                <a:gd name="T72" fmla="*/ 40 w 136"/>
                <a:gd name="T73" fmla="*/ 165 h 170"/>
                <a:gd name="T74" fmla="*/ 31 w 136"/>
                <a:gd name="T75" fmla="*/ 159 h 170"/>
                <a:gd name="T76" fmla="*/ 20 w 136"/>
                <a:gd name="T77" fmla="*/ 150 h 170"/>
                <a:gd name="T78" fmla="*/ 14 w 136"/>
                <a:gd name="T79" fmla="*/ 142 h 170"/>
                <a:gd name="T80" fmla="*/ 9 w 136"/>
                <a:gd name="T81" fmla="*/ 128 h 170"/>
                <a:gd name="T82" fmla="*/ 9 w 136"/>
                <a:gd name="T83" fmla="*/ 114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717"/>
            <p:cNvSpPr>
              <a:spLocks/>
            </p:cNvSpPr>
            <p:nvPr/>
          </p:nvSpPr>
          <p:spPr bwMode="auto">
            <a:xfrm>
              <a:off x="3022" y="2866"/>
              <a:ext cx="153" cy="173"/>
            </a:xfrm>
            <a:custGeom>
              <a:avLst/>
              <a:gdLst>
                <a:gd name="T0" fmla="*/ 133 w 153"/>
                <a:gd name="T1" fmla="*/ 11 h 173"/>
                <a:gd name="T2" fmla="*/ 133 w 153"/>
                <a:gd name="T3" fmla="*/ 11 h 173"/>
                <a:gd name="T4" fmla="*/ 133 w 153"/>
                <a:gd name="T5" fmla="*/ 3 h 173"/>
                <a:gd name="T6" fmla="*/ 127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7 w 153"/>
                <a:gd name="T13" fmla="*/ 3 h 173"/>
                <a:gd name="T14" fmla="*/ 147 w 153"/>
                <a:gd name="T15" fmla="*/ 11 h 173"/>
                <a:gd name="T16" fmla="*/ 147 w 153"/>
                <a:gd name="T17" fmla="*/ 173 h 173"/>
                <a:gd name="T18" fmla="*/ 147 w 153"/>
                <a:gd name="T19" fmla="*/ 173 h 173"/>
                <a:gd name="T20" fmla="*/ 88 w 153"/>
                <a:gd name="T21" fmla="*/ 99 h 173"/>
                <a:gd name="T22" fmla="*/ 28 w 153"/>
                <a:gd name="T23" fmla="*/ 25 h 173"/>
                <a:gd name="T24" fmla="*/ 28 w 153"/>
                <a:gd name="T25" fmla="*/ 156 h 173"/>
                <a:gd name="T26" fmla="*/ 28 w 153"/>
                <a:gd name="T27" fmla="*/ 156 h 173"/>
                <a:gd name="T28" fmla="*/ 31 w 153"/>
                <a:gd name="T29" fmla="*/ 165 h 173"/>
                <a:gd name="T30" fmla="*/ 34 w 153"/>
                <a:gd name="T31" fmla="*/ 167 h 173"/>
                <a:gd name="T32" fmla="*/ 8 w 153"/>
                <a:gd name="T33" fmla="*/ 167 h 173"/>
                <a:gd name="T34" fmla="*/ 8 w 153"/>
                <a:gd name="T35" fmla="*/ 167 h 173"/>
                <a:gd name="T36" fmla="*/ 14 w 153"/>
                <a:gd name="T37" fmla="*/ 165 h 173"/>
                <a:gd name="T38" fmla="*/ 14 w 153"/>
                <a:gd name="T39" fmla="*/ 156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33 w 153"/>
                <a:gd name="T57" fmla="*/ 119 h 173"/>
                <a:gd name="T58" fmla="*/ 133 w 153"/>
                <a:gd name="T59" fmla="*/ 11 h 173"/>
                <a:gd name="T60" fmla="*/ 133 w 153"/>
                <a:gd name="T61" fmla="*/ 11 h 17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718"/>
            <p:cNvSpPr>
              <a:spLocks/>
            </p:cNvSpPr>
            <p:nvPr/>
          </p:nvSpPr>
          <p:spPr bwMode="auto">
            <a:xfrm>
              <a:off x="320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1 w 37"/>
                <a:gd name="T5" fmla="*/ 3 h 167"/>
                <a:gd name="T6" fmla="*/ 28 w 37"/>
                <a:gd name="T7" fmla="*/ 11 h 167"/>
                <a:gd name="T8" fmla="*/ 28 w 37"/>
                <a:gd name="T9" fmla="*/ 156 h 167"/>
                <a:gd name="T10" fmla="*/ 28 w 37"/>
                <a:gd name="T11" fmla="*/ 156 h 167"/>
                <a:gd name="T12" fmla="*/ 31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719"/>
            <p:cNvSpPr>
              <a:spLocks/>
            </p:cNvSpPr>
            <p:nvPr/>
          </p:nvSpPr>
          <p:spPr bwMode="auto">
            <a:xfrm>
              <a:off x="3249" y="2866"/>
              <a:ext cx="153" cy="173"/>
            </a:xfrm>
            <a:custGeom>
              <a:avLst/>
              <a:gdLst>
                <a:gd name="T0" fmla="*/ 131 w 153"/>
                <a:gd name="T1" fmla="*/ 11 h 173"/>
                <a:gd name="T2" fmla="*/ 131 w 153"/>
                <a:gd name="T3" fmla="*/ 11 h 173"/>
                <a:gd name="T4" fmla="*/ 131 w 153"/>
                <a:gd name="T5" fmla="*/ 3 h 173"/>
                <a:gd name="T6" fmla="*/ 125 w 153"/>
                <a:gd name="T7" fmla="*/ 0 h 173"/>
                <a:gd name="T8" fmla="*/ 153 w 153"/>
                <a:gd name="T9" fmla="*/ 0 h 173"/>
                <a:gd name="T10" fmla="*/ 153 w 153"/>
                <a:gd name="T11" fmla="*/ 0 h 173"/>
                <a:gd name="T12" fmla="*/ 148 w 153"/>
                <a:gd name="T13" fmla="*/ 6 h 173"/>
                <a:gd name="T14" fmla="*/ 142 w 153"/>
                <a:gd name="T15" fmla="*/ 11 h 173"/>
                <a:gd name="T16" fmla="*/ 142 w 153"/>
                <a:gd name="T17" fmla="*/ 11 h 173"/>
                <a:gd name="T18" fmla="*/ 82 w 153"/>
                <a:gd name="T19" fmla="*/ 173 h 173"/>
                <a:gd name="T20" fmla="*/ 82 w 153"/>
                <a:gd name="T21" fmla="*/ 173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85 w 153"/>
                <a:gd name="T43" fmla="*/ 128 h 173"/>
                <a:gd name="T44" fmla="*/ 85 w 153"/>
                <a:gd name="T45" fmla="*/ 128 h 173"/>
                <a:gd name="T46" fmla="*/ 131 w 153"/>
                <a:gd name="T47" fmla="*/ 11 h 173"/>
                <a:gd name="T48" fmla="*/ 131 w 153"/>
                <a:gd name="T49" fmla="*/ 11 h 1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720"/>
            <p:cNvSpPr>
              <a:spLocks/>
            </p:cNvSpPr>
            <p:nvPr/>
          </p:nvSpPr>
          <p:spPr bwMode="auto">
            <a:xfrm>
              <a:off x="3411" y="2866"/>
              <a:ext cx="105" cy="167"/>
            </a:xfrm>
            <a:custGeom>
              <a:avLst/>
              <a:gdLst>
                <a:gd name="T0" fmla="*/ 94 w 105"/>
                <a:gd name="T1" fmla="*/ 23 h 167"/>
                <a:gd name="T2" fmla="*/ 94 w 105"/>
                <a:gd name="T3" fmla="*/ 23 h 167"/>
                <a:gd name="T4" fmla="*/ 85 w 105"/>
                <a:gd name="T5" fmla="*/ 14 h 167"/>
                <a:gd name="T6" fmla="*/ 74 w 105"/>
                <a:gd name="T7" fmla="*/ 11 h 167"/>
                <a:gd name="T8" fmla="*/ 74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71 w 105"/>
                <a:gd name="T15" fmla="*/ 68 h 167"/>
                <a:gd name="T16" fmla="*/ 71 w 105"/>
                <a:gd name="T17" fmla="*/ 68 h 167"/>
                <a:gd name="T18" fmla="*/ 76 w 105"/>
                <a:gd name="T19" fmla="*/ 65 h 167"/>
                <a:gd name="T20" fmla="*/ 79 w 105"/>
                <a:gd name="T21" fmla="*/ 62 h 167"/>
                <a:gd name="T22" fmla="*/ 79 w 105"/>
                <a:gd name="T23" fmla="*/ 88 h 167"/>
                <a:gd name="T24" fmla="*/ 79 w 105"/>
                <a:gd name="T25" fmla="*/ 88 h 167"/>
                <a:gd name="T26" fmla="*/ 76 w 105"/>
                <a:gd name="T27" fmla="*/ 82 h 167"/>
                <a:gd name="T28" fmla="*/ 71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9 w 105"/>
                <a:gd name="T37" fmla="*/ 156 h 167"/>
                <a:gd name="T38" fmla="*/ 59 w 105"/>
                <a:gd name="T39" fmla="*/ 156 h 167"/>
                <a:gd name="T40" fmla="*/ 76 w 105"/>
                <a:gd name="T41" fmla="*/ 156 h 167"/>
                <a:gd name="T42" fmla="*/ 88 w 105"/>
                <a:gd name="T43" fmla="*/ 153 h 167"/>
                <a:gd name="T44" fmla="*/ 96 w 105"/>
                <a:gd name="T45" fmla="*/ 148 h 167"/>
                <a:gd name="T46" fmla="*/ 105 w 105"/>
                <a:gd name="T47" fmla="*/ 139 h 167"/>
                <a:gd name="T48" fmla="*/ 99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94 w 105"/>
                <a:gd name="T67" fmla="*/ 0 h 167"/>
                <a:gd name="T68" fmla="*/ 94 w 105"/>
                <a:gd name="T69" fmla="*/ 23 h 167"/>
                <a:gd name="T70" fmla="*/ 94 w 105"/>
                <a:gd name="T71" fmla="*/ 23 h 1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721"/>
            <p:cNvSpPr>
              <a:spLocks noEditPoints="1"/>
            </p:cNvSpPr>
            <p:nvPr/>
          </p:nvSpPr>
          <p:spPr bwMode="auto">
            <a:xfrm>
              <a:off x="3527" y="2866"/>
              <a:ext cx="145" cy="167"/>
            </a:xfrm>
            <a:custGeom>
              <a:avLst/>
              <a:gdLst>
                <a:gd name="T0" fmla="*/ 68 w 145"/>
                <a:gd name="T1" fmla="*/ 82 h 167"/>
                <a:gd name="T2" fmla="*/ 85 w 145"/>
                <a:gd name="T3" fmla="*/ 91 h 167"/>
                <a:gd name="T4" fmla="*/ 94 w 145"/>
                <a:gd name="T5" fmla="*/ 102 h 167"/>
                <a:gd name="T6" fmla="*/ 120 w 145"/>
                <a:gd name="T7" fmla="*/ 145 h 167"/>
                <a:gd name="T8" fmla="*/ 131 w 145"/>
                <a:gd name="T9" fmla="*/ 159 h 167"/>
                <a:gd name="T10" fmla="*/ 145 w 145"/>
                <a:gd name="T11" fmla="*/ 167 h 167"/>
                <a:gd name="T12" fmla="*/ 120 w 145"/>
                <a:gd name="T13" fmla="*/ 167 h 167"/>
                <a:gd name="T14" fmla="*/ 108 w 145"/>
                <a:gd name="T15" fmla="*/ 165 h 167"/>
                <a:gd name="T16" fmla="*/ 100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88 w 145"/>
                <a:gd name="T41" fmla="*/ 8 h 167"/>
                <a:gd name="T42" fmla="*/ 103 w 145"/>
                <a:gd name="T43" fmla="*/ 20 h 167"/>
                <a:gd name="T44" fmla="*/ 108 w 145"/>
                <a:gd name="T45" fmla="*/ 40 h 167"/>
                <a:gd name="T46" fmla="*/ 108 w 145"/>
                <a:gd name="T47" fmla="*/ 51 h 167"/>
                <a:gd name="T48" fmla="*/ 100 w 145"/>
                <a:gd name="T49" fmla="*/ 65 h 167"/>
                <a:gd name="T50" fmla="*/ 83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77 w 145"/>
                <a:gd name="T61" fmla="*/ 65 h 167"/>
                <a:gd name="T62" fmla="*/ 83 w 145"/>
                <a:gd name="T63" fmla="*/ 51 h 167"/>
                <a:gd name="T64" fmla="*/ 83 w 145"/>
                <a:gd name="T65" fmla="*/ 42 h 167"/>
                <a:gd name="T66" fmla="*/ 77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1722"/>
            <p:cNvSpPr>
              <a:spLocks/>
            </p:cNvSpPr>
            <p:nvPr/>
          </p:nvSpPr>
          <p:spPr bwMode="auto">
            <a:xfrm>
              <a:off x="3672" y="2863"/>
              <a:ext cx="102" cy="173"/>
            </a:xfrm>
            <a:custGeom>
              <a:avLst/>
              <a:gdLst>
                <a:gd name="T0" fmla="*/ 102 w 102"/>
                <a:gd name="T1" fmla="*/ 122 h 173"/>
                <a:gd name="T2" fmla="*/ 97 w 102"/>
                <a:gd name="T3" fmla="*/ 142 h 173"/>
                <a:gd name="T4" fmla="*/ 85 w 102"/>
                <a:gd name="T5" fmla="*/ 159 h 173"/>
                <a:gd name="T6" fmla="*/ 68 w 102"/>
                <a:gd name="T7" fmla="*/ 170 h 173"/>
                <a:gd name="T8" fmla="*/ 48 w 102"/>
                <a:gd name="T9" fmla="*/ 173 h 173"/>
                <a:gd name="T10" fmla="*/ 34 w 102"/>
                <a:gd name="T11" fmla="*/ 170 h 173"/>
                <a:gd name="T12" fmla="*/ 3 w 102"/>
                <a:gd name="T13" fmla="*/ 159 h 173"/>
                <a:gd name="T14" fmla="*/ 0 w 102"/>
                <a:gd name="T15" fmla="*/ 122 h 173"/>
                <a:gd name="T16" fmla="*/ 14 w 102"/>
                <a:gd name="T17" fmla="*/ 148 h 173"/>
                <a:gd name="T18" fmla="*/ 37 w 102"/>
                <a:gd name="T19" fmla="*/ 162 h 173"/>
                <a:gd name="T20" fmla="*/ 46 w 102"/>
                <a:gd name="T21" fmla="*/ 162 h 173"/>
                <a:gd name="T22" fmla="*/ 63 w 102"/>
                <a:gd name="T23" fmla="*/ 159 h 173"/>
                <a:gd name="T24" fmla="*/ 74 w 102"/>
                <a:gd name="T25" fmla="*/ 151 h 173"/>
                <a:gd name="T26" fmla="*/ 80 w 102"/>
                <a:gd name="T27" fmla="*/ 131 h 173"/>
                <a:gd name="T28" fmla="*/ 80 w 102"/>
                <a:gd name="T29" fmla="*/ 122 h 173"/>
                <a:gd name="T30" fmla="*/ 68 w 102"/>
                <a:gd name="T31" fmla="*/ 105 h 173"/>
                <a:gd name="T32" fmla="*/ 37 w 102"/>
                <a:gd name="T33" fmla="*/ 88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54 w 102"/>
                <a:gd name="T45" fmla="*/ 0 h 173"/>
                <a:gd name="T46" fmla="*/ 71 w 102"/>
                <a:gd name="T47" fmla="*/ 3 h 173"/>
                <a:gd name="T48" fmla="*/ 88 w 102"/>
                <a:gd name="T49" fmla="*/ 9 h 173"/>
                <a:gd name="T50" fmla="*/ 91 w 102"/>
                <a:gd name="T51" fmla="*/ 43 h 173"/>
                <a:gd name="T52" fmla="*/ 77 w 102"/>
                <a:gd name="T53" fmla="*/ 23 h 173"/>
                <a:gd name="T54" fmla="*/ 57 w 102"/>
                <a:gd name="T55" fmla="*/ 11 h 173"/>
                <a:gd name="T56" fmla="*/ 48 w 102"/>
                <a:gd name="T57" fmla="*/ 11 h 173"/>
                <a:gd name="T58" fmla="*/ 29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40 w 102"/>
                <a:gd name="T65" fmla="*/ 63 h 173"/>
                <a:gd name="T66" fmla="*/ 57 w 102"/>
                <a:gd name="T67" fmla="*/ 68 h 173"/>
                <a:gd name="T68" fmla="*/ 88 w 102"/>
                <a:gd name="T69" fmla="*/ 88 h 173"/>
                <a:gd name="T70" fmla="*/ 100 w 102"/>
                <a:gd name="T71" fmla="*/ 102 h 173"/>
                <a:gd name="T72" fmla="*/ 102 w 102"/>
                <a:gd name="T73" fmla="*/ 122 h 1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1723"/>
            <p:cNvSpPr>
              <a:spLocks/>
            </p:cNvSpPr>
            <p:nvPr/>
          </p:nvSpPr>
          <p:spPr bwMode="auto">
            <a:xfrm>
              <a:off x="3791" y="2866"/>
              <a:ext cx="37" cy="167"/>
            </a:xfrm>
            <a:custGeom>
              <a:avLst/>
              <a:gdLst>
                <a:gd name="T0" fmla="*/ 37 w 37"/>
                <a:gd name="T1" fmla="*/ 0 h 167"/>
                <a:gd name="T2" fmla="*/ 37 w 37"/>
                <a:gd name="T3" fmla="*/ 0 h 167"/>
                <a:gd name="T4" fmla="*/ 32 w 37"/>
                <a:gd name="T5" fmla="*/ 3 h 167"/>
                <a:gd name="T6" fmla="*/ 29 w 37"/>
                <a:gd name="T7" fmla="*/ 11 h 167"/>
                <a:gd name="T8" fmla="*/ 29 w 37"/>
                <a:gd name="T9" fmla="*/ 156 h 167"/>
                <a:gd name="T10" fmla="*/ 29 w 37"/>
                <a:gd name="T11" fmla="*/ 156 h 167"/>
                <a:gd name="T12" fmla="*/ 32 w 37"/>
                <a:gd name="T13" fmla="*/ 165 h 167"/>
                <a:gd name="T14" fmla="*/ 37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37 w 37"/>
                <a:gd name="T33" fmla="*/ 0 h 167"/>
                <a:gd name="T34" fmla="*/ 37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724"/>
            <p:cNvSpPr>
              <a:spLocks/>
            </p:cNvSpPr>
            <p:nvPr/>
          </p:nvSpPr>
          <p:spPr bwMode="auto">
            <a:xfrm>
              <a:off x="3840" y="2866"/>
              <a:ext cx="130" cy="167"/>
            </a:xfrm>
            <a:custGeom>
              <a:avLst/>
              <a:gdLst>
                <a:gd name="T0" fmla="*/ 79 w 130"/>
                <a:gd name="T1" fmla="*/ 11 h 167"/>
                <a:gd name="T2" fmla="*/ 79 w 130"/>
                <a:gd name="T3" fmla="*/ 156 h 167"/>
                <a:gd name="T4" fmla="*/ 79 w 130"/>
                <a:gd name="T5" fmla="*/ 156 h 167"/>
                <a:gd name="T6" fmla="*/ 79 w 130"/>
                <a:gd name="T7" fmla="*/ 165 h 167"/>
                <a:gd name="T8" fmla="*/ 85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0 w 130"/>
                <a:gd name="T35" fmla="*/ 0 h 167"/>
                <a:gd name="T36" fmla="*/ 130 w 130"/>
                <a:gd name="T37" fmla="*/ 23 h 167"/>
                <a:gd name="T38" fmla="*/ 130 w 130"/>
                <a:gd name="T39" fmla="*/ 23 h 167"/>
                <a:gd name="T40" fmla="*/ 128 w 130"/>
                <a:gd name="T41" fmla="*/ 17 h 167"/>
                <a:gd name="T42" fmla="*/ 119 w 130"/>
                <a:gd name="T43" fmla="*/ 14 h 167"/>
                <a:gd name="T44" fmla="*/ 119 w 130"/>
                <a:gd name="T45" fmla="*/ 14 h 167"/>
                <a:gd name="T46" fmla="*/ 79 w 130"/>
                <a:gd name="T47" fmla="*/ 11 h 167"/>
                <a:gd name="T48" fmla="*/ 79 w 130"/>
                <a:gd name="T49" fmla="*/ 11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725"/>
            <p:cNvSpPr>
              <a:spLocks/>
            </p:cNvSpPr>
            <p:nvPr/>
          </p:nvSpPr>
          <p:spPr bwMode="auto">
            <a:xfrm>
              <a:off x="3976" y="2866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726"/>
            <p:cNvSpPr>
              <a:spLocks noEditPoints="1"/>
            </p:cNvSpPr>
            <p:nvPr/>
          </p:nvSpPr>
          <p:spPr bwMode="auto">
            <a:xfrm>
              <a:off x="4192" y="2863"/>
              <a:ext cx="156" cy="173"/>
            </a:xfrm>
            <a:custGeom>
              <a:avLst/>
              <a:gdLst>
                <a:gd name="T0" fmla="*/ 77 w 156"/>
                <a:gd name="T1" fmla="*/ 173 h 173"/>
                <a:gd name="T2" fmla="*/ 48 w 156"/>
                <a:gd name="T3" fmla="*/ 165 h 173"/>
                <a:gd name="T4" fmla="*/ 23 w 156"/>
                <a:gd name="T5" fmla="*/ 148 h 173"/>
                <a:gd name="T6" fmla="*/ 6 w 156"/>
                <a:gd name="T7" fmla="*/ 119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82 w 156"/>
                <a:gd name="T19" fmla="*/ 0 h 173"/>
                <a:gd name="T20" fmla="*/ 108 w 156"/>
                <a:gd name="T21" fmla="*/ 6 h 173"/>
                <a:gd name="T22" fmla="*/ 133 w 156"/>
                <a:gd name="T23" fmla="*/ 23 h 173"/>
                <a:gd name="T24" fmla="*/ 150 w 156"/>
                <a:gd name="T25" fmla="*/ 51 h 173"/>
                <a:gd name="T26" fmla="*/ 156 w 156"/>
                <a:gd name="T27" fmla="*/ 88 h 173"/>
                <a:gd name="T28" fmla="*/ 156 w 156"/>
                <a:gd name="T29" fmla="*/ 108 h 173"/>
                <a:gd name="T30" fmla="*/ 142 w 156"/>
                <a:gd name="T31" fmla="*/ 139 h 173"/>
                <a:gd name="T32" fmla="*/ 119 w 156"/>
                <a:gd name="T33" fmla="*/ 162 h 173"/>
                <a:gd name="T34" fmla="*/ 91 w 156"/>
                <a:gd name="T35" fmla="*/ 173 h 173"/>
                <a:gd name="T36" fmla="*/ 77 w 156"/>
                <a:gd name="T37" fmla="*/ 173 h 173"/>
                <a:gd name="T38" fmla="*/ 25 w 156"/>
                <a:gd name="T39" fmla="*/ 82 h 173"/>
                <a:gd name="T40" fmla="*/ 31 w 156"/>
                <a:gd name="T41" fmla="*/ 119 h 173"/>
                <a:gd name="T42" fmla="*/ 43 w 156"/>
                <a:gd name="T43" fmla="*/ 142 h 173"/>
                <a:gd name="T44" fmla="*/ 60 w 156"/>
                <a:gd name="T45" fmla="*/ 156 h 173"/>
                <a:gd name="T46" fmla="*/ 79 w 156"/>
                <a:gd name="T47" fmla="*/ 162 h 173"/>
                <a:gd name="T48" fmla="*/ 91 w 156"/>
                <a:gd name="T49" fmla="*/ 159 h 173"/>
                <a:gd name="T50" fmla="*/ 111 w 156"/>
                <a:gd name="T51" fmla="*/ 151 h 173"/>
                <a:gd name="T52" fmla="*/ 122 w 156"/>
                <a:gd name="T53" fmla="*/ 131 h 173"/>
                <a:gd name="T54" fmla="*/ 131 w 156"/>
                <a:gd name="T55" fmla="*/ 105 h 173"/>
                <a:gd name="T56" fmla="*/ 131 w 156"/>
                <a:gd name="T57" fmla="*/ 88 h 173"/>
                <a:gd name="T58" fmla="*/ 128 w 156"/>
                <a:gd name="T59" fmla="*/ 57 h 173"/>
                <a:gd name="T60" fmla="*/ 116 w 156"/>
                <a:gd name="T61" fmla="*/ 31 h 173"/>
                <a:gd name="T62" fmla="*/ 102 w 156"/>
                <a:gd name="T63" fmla="*/ 17 h 173"/>
                <a:gd name="T64" fmla="*/ 79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727"/>
            <p:cNvSpPr>
              <a:spLocks/>
            </p:cNvSpPr>
            <p:nvPr/>
          </p:nvSpPr>
          <p:spPr bwMode="auto">
            <a:xfrm>
              <a:off x="4365" y="2866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1700213"/>
            <a:ext cx="8426450" cy="1873250"/>
          </a:xfrm>
        </p:spPr>
        <p:txBody>
          <a:bodyPr anchor="t"/>
          <a:lstStyle>
            <a:lvl1pPr>
              <a:lnSpc>
                <a:spcPct val="90000"/>
              </a:lnSpc>
              <a:defRPr sz="6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508500"/>
            <a:ext cx="8426450" cy="1981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itchFamily="2" charset="2"/>
              <a:buNone/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86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5C663-5166-4B64-A705-A4FC5F307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73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0"/>
            <a:ext cx="2106612" cy="6202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0"/>
            <a:ext cx="6167438" cy="6202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2685-0C32-4B74-B291-1C23D9E5B0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06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033DA-3BD7-4F5C-AB49-D3CCF6E93B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13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3216-E86A-4400-B4B4-0EC5EBC006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8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700213"/>
            <a:ext cx="4137025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37025" cy="4502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DBDC2-FA29-4943-AB52-FB3E8CCBBA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22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B7571-B8B2-41F2-9525-17EB56BE48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60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19F23-30E6-4196-BC63-ED513FA54A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02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65A49-0DA8-40E7-B5C1-AAAA78FA6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04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320B6-1145-41BD-A744-37E40CAF55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37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D9300-7697-4FB5-BF92-630F1FB51E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15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007C9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0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264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6308725"/>
            <a:ext cx="19050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8538" y="6308725"/>
            <a:ext cx="4608512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81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8FFC58E7-F8F5-4786-A7DB-84730F89F0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MS PGothic" pitchFamily="34" charset="-128"/>
        </a:defRPr>
      </a:lvl9pPr>
    </p:titleStyle>
    <p:bodyStyle>
      <a:lvl1pPr marL="271463" indent="-271463" algn="l" rtl="0" eaLnBrk="0" fontAlgn="base" hangingPunct="0">
        <a:spcBef>
          <a:spcPct val="7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587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257300" indent="-2682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sz="2400">
          <a:solidFill>
            <a:schemeClr val="tx1"/>
          </a:solidFill>
          <a:latin typeface="+mn-lt"/>
          <a:ea typeface="+mn-ea"/>
        </a:defRPr>
      </a:lvl3pPr>
      <a:lvl4pPr marL="1704975" indent="-2682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52650" indent="-2682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098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670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242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81450" indent="-268288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Controller Architectures for Optimum Performance in Practical Active Acoustic Metamaterials</a:t>
            </a:r>
            <a:br>
              <a:rPr lang="en-GB" sz="3200" smtClean="0"/>
            </a:br>
            <a:r>
              <a:rPr lang="en-GB" sz="3200" smtClean="0"/>
              <a:t/>
            </a:r>
            <a:br>
              <a:rPr lang="en-GB" sz="3200" smtClean="0"/>
            </a:br>
            <a:r>
              <a:rPr lang="en-GB" sz="1200" smtClean="0"/>
              <a:t>M. Reynolds, S. Daley, Y. Gao, V. Humphrey, S. A. Pope </a:t>
            </a:r>
            <a:endParaRPr lang="en-GB" sz="32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292600"/>
            <a:ext cx="8426450" cy="2197100"/>
          </a:xfrm>
        </p:spPr>
        <p:txBody>
          <a:bodyPr/>
          <a:lstStyle/>
          <a:p>
            <a:pPr eaLnBrk="1" hangingPunct="1"/>
            <a:r>
              <a:rPr lang="en-GB" sz="2000" smtClean="0"/>
              <a:t>Matthew Reynolds</a:t>
            </a:r>
          </a:p>
          <a:p>
            <a:pPr eaLnBrk="1" hangingPunct="1"/>
            <a:r>
              <a:rPr lang="en-GB" sz="1200" smtClean="0"/>
              <a:t>mjr304@soton.ac.uk</a:t>
            </a:r>
          </a:p>
          <a:p>
            <a:pPr eaLnBrk="1" hangingPunct="1"/>
            <a:r>
              <a:rPr lang="en-GB" sz="1200" smtClean="0"/>
              <a:t>Signal Processing and Control Group, Institute of Sound and Vibration Research</a:t>
            </a:r>
          </a:p>
          <a:p>
            <a:pPr eaLnBrk="1" hangingPunct="1"/>
            <a:endParaRPr lang="en-GB" sz="1200" smtClean="0"/>
          </a:p>
          <a:p>
            <a:pPr eaLnBrk="1" hangingPunct="1"/>
            <a:r>
              <a:rPr lang="en-GB" sz="1200" smtClean="0"/>
              <a:t>Funding provided by EPSRC and BAE Systems under a (Collaborative Award in Science and Engineering) CASE studentship</a:t>
            </a:r>
          </a:p>
          <a:p>
            <a:pPr eaLnBrk="1" hangingPunct="1"/>
            <a:r>
              <a:rPr lang="en-GB" sz="1200" smtClean="0"/>
              <a:t>10/02/2012</a:t>
            </a:r>
          </a:p>
          <a:p>
            <a:pPr eaLnBrk="1" hangingPunct="1"/>
            <a:endParaRPr lang="en-GB" sz="140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Optimisation of band gap control force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687513"/>
            <a:ext cx="8426450" cy="4502150"/>
          </a:xfrm>
        </p:spPr>
        <p:txBody>
          <a:bodyPr/>
          <a:lstStyle/>
          <a:p>
            <a:pPr>
              <a:defRPr/>
            </a:pPr>
            <a:r>
              <a:rPr lang="en-GB" sz="1600" dirty="0" smtClean="0"/>
              <a:t>Trade off exists between band gap width and depth. </a:t>
            </a:r>
          </a:p>
          <a:p>
            <a:pPr>
              <a:defRPr/>
            </a:pPr>
            <a:r>
              <a:rPr lang="en-GB" sz="1600" dirty="0" smtClean="0"/>
              <a:t>Resonant peaks occurs before dip in resonator response, limiting the performance of staggered resonators</a:t>
            </a:r>
          </a:p>
          <a:p>
            <a:pPr>
              <a:defRPr/>
            </a:pPr>
            <a:r>
              <a:rPr lang="en-GB" sz="1600" dirty="0" smtClean="0"/>
              <a:t>Currently attempting to apply established control optimisation techniques to design control forces such as to achieve optimal band gap performance</a:t>
            </a:r>
          </a:p>
          <a:p>
            <a:pPr>
              <a:defRPr/>
            </a:pPr>
            <a:endParaRPr lang="en-GB" sz="1600" dirty="0" smtClean="0"/>
          </a:p>
          <a:p>
            <a:pPr>
              <a:defRPr/>
            </a:pPr>
            <a:endParaRPr lang="en-GB" sz="16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GB" sz="1600" dirty="0" smtClean="0"/>
              <a:t> </a:t>
            </a:r>
            <a:endParaRPr lang="en-GB" sz="1600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43C04582-0A99-42A5-AAA8-FEE22D1F9B30}" type="slidenum">
              <a:rPr lang="en-GB" sz="1400" smtClean="0">
                <a:solidFill>
                  <a:schemeClr val="tx1"/>
                </a:solidFill>
              </a:rPr>
              <a:pPr/>
              <a:t>10</a:t>
            </a:fld>
            <a:endParaRPr lang="en-GB" sz="1400" smtClean="0">
              <a:solidFill>
                <a:schemeClr val="tx1"/>
              </a:solidFill>
            </a:endParaRPr>
          </a:p>
        </p:txBody>
      </p:sp>
      <p:pic>
        <p:nvPicPr>
          <p:cNvPr id="12293" name="Picture 2" descr="C:\Local docs\UDE_Mirror\Acoustics 2012 Nantes\Conference presentation\9_layer_hinfsyn_stiffness_control_materi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7" r="8344" b="4166"/>
          <a:stretch>
            <a:fillRect/>
          </a:stretch>
        </p:blipFill>
        <p:spPr bwMode="auto">
          <a:xfrm>
            <a:off x="2376488" y="3465513"/>
            <a:ext cx="46767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Conclusions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smtClean="0"/>
              <a:t>An active metamaterial was designed to emulate a passive equivalent</a:t>
            </a:r>
          </a:p>
          <a:p>
            <a:r>
              <a:rPr lang="en-GB" sz="2000" smtClean="0"/>
              <a:t>Architecture extended to provide double negativity</a:t>
            </a:r>
          </a:p>
          <a:p>
            <a:r>
              <a:rPr lang="en-GB" sz="2000" smtClean="0"/>
              <a:t>Displacement of elements and active forces required will limit the dimensions of a practical material</a:t>
            </a:r>
          </a:p>
          <a:p>
            <a:r>
              <a:rPr lang="en-GB" sz="2000" smtClean="0"/>
              <a:t>Control forces can be adapted to widen the low frequency band gap for use as a vibration isolator</a:t>
            </a:r>
          </a:p>
          <a:p>
            <a:r>
              <a:rPr lang="en-GB" sz="2000" smtClean="0"/>
              <a:t>On going work involving optimising the control force for maximum band gap performance </a:t>
            </a:r>
          </a:p>
          <a:p>
            <a:endParaRPr lang="en-GB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115C2EB5-4B1A-4790-8762-4C710EE72153}" type="slidenum">
              <a:rPr lang="en-GB" sz="1400" smtClean="0">
                <a:solidFill>
                  <a:schemeClr val="tx1"/>
                </a:solidFill>
              </a:rPr>
              <a:pPr/>
              <a:t>11</a:t>
            </a:fld>
            <a:endParaRPr lang="en-GB" sz="1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Introduction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dirty="0" smtClean="0"/>
              <a:t>Motivation</a:t>
            </a:r>
          </a:p>
          <a:p>
            <a:pPr eaLnBrk="1" hangingPunct="1"/>
            <a:r>
              <a:rPr lang="en-GB" sz="2400" dirty="0" smtClean="0"/>
              <a:t>Active Metamaterial </a:t>
            </a:r>
            <a:r>
              <a:rPr lang="en-GB" sz="2400" dirty="0" smtClean="0"/>
              <a:t>design</a:t>
            </a:r>
          </a:p>
          <a:p>
            <a:pPr eaLnBrk="1" hangingPunct="1"/>
            <a:r>
              <a:rPr lang="en-GB" sz="2400" dirty="0" smtClean="0"/>
              <a:t>Physical </a:t>
            </a:r>
            <a:r>
              <a:rPr lang="en-GB" sz="2400" dirty="0" smtClean="0"/>
              <a:t>constraints of the metamaterial design</a:t>
            </a:r>
          </a:p>
          <a:p>
            <a:pPr eaLnBrk="1" hangingPunct="1"/>
            <a:r>
              <a:rPr lang="en-GB" sz="2400" dirty="0" smtClean="0"/>
              <a:t>Using the metamaterial as a vibration isolator</a:t>
            </a:r>
          </a:p>
          <a:p>
            <a:pPr lvl="1" eaLnBrk="1" hangingPunct="1"/>
            <a:r>
              <a:rPr lang="en-GB" sz="2400" dirty="0" smtClean="0"/>
              <a:t>Potential for optimisation of the controller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35FE7DDC-C75F-481A-AC79-334575F35426}" type="slidenum">
              <a:rPr lang="en-GB" sz="1400" smtClean="0">
                <a:solidFill>
                  <a:schemeClr val="tx1"/>
                </a:solidFill>
              </a:rPr>
              <a:pPr/>
              <a:t>2</a:t>
            </a:fld>
            <a:endParaRPr lang="en-GB" sz="1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Motivation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000" dirty="0" smtClean="0"/>
              <a:t>Interested in lower frequency sound and vibration</a:t>
            </a:r>
          </a:p>
          <a:p>
            <a:pPr eaLnBrk="1" hangingPunct="1"/>
            <a:r>
              <a:rPr lang="en-GB" sz="2000" dirty="0"/>
              <a:t>L</a:t>
            </a:r>
            <a:r>
              <a:rPr lang="en-GB" sz="2000" dirty="0" smtClean="0"/>
              <a:t>ocally </a:t>
            </a:r>
            <a:r>
              <a:rPr lang="en-GB" sz="2000" dirty="0" smtClean="0"/>
              <a:t>resonant </a:t>
            </a:r>
            <a:r>
              <a:rPr lang="en-GB" sz="2000" dirty="0" smtClean="0"/>
              <a:t>behaviour (not Bragg scattering) </a:t>
            </a:r>
            <a:r>
              <a:rPr lang="en-GB" sz="2000" dirty="0" smtClean="0"/>
              <a:t>therefore of interest</a:t>
            </a:r>
          </a:p>
          <a:p>
            <a:pPr eaLnBrk="1" hangingPunct="1"/>
            <a:r>
              <a:rPr lang="en-GB" sz="2000" dirty="0" smtClean="0"/>
              <a:t>Passive materials’ novel behaviour occurs in very narrow frequency range</a:t>
            </a:r>
          </a:p>
          <a:p>
            <a:pPr eaLnBrk="1" hangingPunct="1"/>
            <a:r>
              <a:rPr lang="en-GB" sz="2000" dirty="0" smtClean="0"/>
              <a:t>Performance can </a:t>
            </a:r>
            <a:r>
              <a:rPr lang="en-GB" sz="2000" dirty="0" smtClean="0"/>
              <a:t>be </a:t>
            </a:r>
            <a:r>
              <a:rPr lang="en-GB" sz="2000" dirty="0" smtClean="0"/>
              <a:t>enhanced using an active architecture</a:t>
            </a:r>
          </a:p>
          <a:p>
            <a:pPr lvl="1" eaLnBrk="1" hangingPunct="1"/>
            <a:r>
              <a:rPr lang="en-GB" sz="1800" dirty="0" smtClean="0"/>
              <a:t>What are the benefits and costs of such an approach</a:t>
            </a:r>
          </a:p>
          <a:p>
            <a:pPr lvl="1" eaLnBrk="1" hangingPunct="1"/>
            <a:r>
              <a:rPr lang="en-GB" sz="1800" dirty="0" smtClean="0"/>
              <a:t>Are the required dimensions and forces practical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8C2696F5-D0C5-49A9-98E8-7614D24FE99A}" type="slidenum">
              <a:rPr lang="en-GB" sz="1400" smtClean="0">
                <a:solidFill>
                  <a:schemeClr val="tx1"/>
                </a:solidFill>
              </a:rPr>
              <a:pPr/>
              <a:t>3</a:t>
            </a:fld>
            <a:endParaRPr lang="en-GB" sz="1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58775" y="0"/>
            <a:ext cx="8426450" cy="1160463"/>
          </a:xfrm>
        </p:spPr>
        <p:txBody>
          <a:bodyPr/>
          <a:lstStyle/>
          <a:p>
            <a:pPr eaLnBrk="1" hangingPunct="1"/>
            <a:r>
              <a:rPr lang="en-GB" smtClean="0"/>
              <a:t>Metamaterial design</a:t>
            </a:r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16B4850A-7A03-43B4-9EF8-DEE18E1AE337}" type="slidenum">
              <a:rPr lang="en-GB" sz="1400" smtClean="0">
                <a:solidFill>
                  <a:schemeClr val="tx1"/>
                </a:solidFill>
              </a:rPr>
              <a:pPr/>
              <a:t>4</a:t>
            </a:fld>
            <a:endParaRPr lang="en-GB" sz="1400" smtClean="0">
              <a:solidFill>
                <a:schemeClr val="tx1"/>
              </a:solidFill>
            </a:endParaRPr>
          </a:p>
        </p:txBody>
      </p:sp>
      <p:sp>
        <p:nvSpPr>
          <p:cNvPr id="6148" name="Content Placeholder 5"/>
          <p:cNvSpPr>
            <a:spLocks noGrp="1"/>
          </p:cNvSpPr>
          <p:nvPr>
            <p:ph idx="1"/>
          </p:nvPr>
        </p:nvSpPr>
        <p:spPr>
          <a:xfrm>
            <a:off x="358775" y="1700213"/>
            <a:ext cx="4141788" cy="450215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Based on an acoustic duct with Helmholtz resonators </a:t>
            </a:r>
            <a:endParaRPr lang="en-US" sz="1600" dirty="0" smtClean="0"/>
          </a:p>
          <a:p>
            <a:pPr eaLnBrk="1" hangingPunct="1"/>
            <a:r>
              <a:rPr lang="en-US" sz="1600" dirty="0"/>
              <a:t>C</a:t>
            </a:r>
            <a:r>
              <a:rPr lang="en-US" sz="1600" dirty="0" smtClean="0"/>
              <a:t>apable </a:t>
            </a:r>
            <a:r>
              <a:rPr lang="en-US" sz="1600" dirty="0" smtClean="0"/>
              <a:t>of achieving single negative </a:t>
            </a:r>
            <a:r>
              <a:rPr lang="en-US" sz="1600" dirty="0" err="1" smtClean="0"/>
              <a:t>behaviour</a:t>
            </a:r>
            <a:r>
              <a:rPr lang="en-US" sz="1600" dirty="0" smtClean="0"/>
              <a:t> – Negative effective mass (M</a:t>
            </a:r>
            <a:r>
              <a:rPr lang="en-US" sz="1600" baseline="-25000" dirty="0" smtClean="0"/>
              <a:t>e</a:t>
            </a:r>
            <a:r>
              <a:rPr lang="en-US" sz="1600" dirty="0" smtClean="0"/>
              <a:t>) due to locally resonant elements</a:t>
            </a:r>
          </a:p>
          <a:p>
            <a:pPr eaLnBrk="1" hangingPunct="1"/>
            <a:r>
              <a:rPr lang="en-US" sz="1600" dirty="0" smtClean="0"/>
              <a:t>‘Earth’ connections of the Helmholtz resonators are replaced with active feedback forces</a:t>
            </a: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-807"/>
          <a:stretch>
            <a:fillRect/>
          </a:stretch>
        </p:blipFill>
        <p:spPr bwMode="auto">
          <a:xfrm>
            <a:off x="4845050" y="1341438"/>
            <a:ext cx="3686175" cy="365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0" name="TextBox 20"/>
          <p:cNvSpPr txBox="1">
            <a:spLocks noChangeArrowheads="1"/>
          </p:cNvSpPr>
          <p:nvPr/>
        </p:nvSpPr>
        <p:spPr bwMode="auto">
          <a:xfrm>
            <a:off x="4989513" y="5000625"/>
            <a:ext cx="3397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/>
            <a:r>
              <a:rPr lang="en-GB" sz="1200">
                <a:solidFill>
                  <a:schemeClr val="tx1"/>
                </a:solidFill>
              </a:rPr>
              <a:t>Pope and Daley,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Employing active control strategies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58775" y="1700213"/>
            <a:ext cx="4285233" cy="4502150"/>
          </a:xfrm>
          <a:blipFill rotWithShape="1">
            <a:blip r:embed="rId2"/>
            <a:stretch>
              <a:fillRect l="-2703" t="-1491" r="-398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2ABE6A26-ADC2-468C-8E2E-876E3A8EAA07}" type="slidenum">
              <a:rPr lang="en-GB" sz="1400" smtClean="0">
                <a:solidFill>
                  <a:schemeClr val="tx1"/>
                </a:solidFill>
              </a:rPr>
              <a:pPr/>
              <a:t>5</a:t>
            </a:fld>
            <a:endParaRPr lang="en-GB" sz="1400" smtClean="0">
              <a:solidFill>
                <a:schemeClr val="tx1"/>
              </a:solidFill>
            </a:endParaRPr>
          </a:p>
        </p:txBody>
      </p:sp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-807"/>
          <a:stretch>
            <a:fillRect/>
          </a:stretch>
        </p:blipFill>
        <p:spPr bwMode="auto">
          <a:xfrm>
            <a:off x="5040313" y="1773238"/>
            <a:ext cx="3686175" cy="365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TextBox 20"/>
          <p:cNvSpPr txBox="1">
            <a:spLocks noChangeArrowheads="1"/>
          </p:cNvSpPr>
          <p:nvPr/>
        </p:nvSpPr>
        <p:spPr bwMode="auto">
          <a:xfrm>
            <a:off x="5040313" y="5432425"/>
            <a:ext cx="3397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/>
            <a:r>
              <a:rPr lang="en-GB" sz="1200">
                <a:solidFill>
                  <a:schemeClr val="tx1"/>
                </a:solidFill>
              </a:rPr>
              <a:t>Pope and Daley,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58775" y="0"/>
            <a:ext cx="8426450" cy="1125538"/>
          </a:xfrm>
        </p:spPr>
        <p:txBody>
          <a:bodyPr/>
          <a:lstStyle/>
          <a:p>
            <a:r>
              <a:rPr lang="en-GB" smtClean="0"/>
              <a:t>Displacement of material elements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23850" y="1501775"/>
            <a:ext cx="4321175" cy="2071688"/>
          </a:xfrm>
        </p:spPr>
        <p:txBody>
          <a:bodyPr/>
          <a:lstStyle/>
          <a:p>
            <a:r>
              <a:rPr lang="en-GB" sz="1400" smtClean="0"/>
              <a:t>A 4 layer material with a 10mm diameter circular cross section, incident with 90dB SPL acoustic wave (ref 20x10</a:t>
            </a:r>
            <a:r>
              <a:rPr lang="en-GB" sz="1400" baseline="30000" smtClean="0"/>
              <a:t>-6</a:t>
            </a:r>
            <a:r>
              <a:rPr lang="en-GB" sz="1400" smtClean="0"/>
              <a:t>Pa). Material properties described in paper.</a:t>
            </a:r>
          </a:p>
          <a:p>
            <a:r>
              <a:rPr lang="en-GB" sz="1400" smtClean="0"/>
              <a:t>Maximum displacement of elements around the low frequency resonant band gap is in the order of 1mm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5F016C5F-22FA-4764-9346-F27E1A4ECAD0}" type="slidenum">
              <a:rPr lang="en-GB" sz="1400" smtClean="0">
                <a:solidFill>
                  <a:schemeClr val="tx1"/>
                </a:solidFill>
              </a:rPr>
              <a:pPr/>
              <a:t>6</a:t>
            </a:fld>
            <a:endParaRPr lang="en-GB" sz="1400" smtClean="0">
              <a:solidFill>
                <a:schemeClr val="tx1"/>
              </a:solidFill>
            </a:endParaRPr>
          </a:p>
        </p:txBody>
      </p:sp>
      <p:pic>
        <p:nvPicPr>
          <p:cNvPr id="8197" name="Picture 2" descr="C:\Local docs\UDE_Mirror\Acoustics 2012 Nantes\4-layer-displacements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1268413"/>
            <a:ext cx="30622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20"/>
          <p:cNvSpPr txBox="1">
            <a:spLocks noChangeArrowheads="1"/>
          </p:cNvSpPr>
          <p:nvPr/>
        </p:nvSpPr>
        <p:spPr bwMode="auto">
          <a:xfrm>
            <a:off x="5111750" y="3573463"/>
            <a:ext cx="3563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/>
            <a:r>
              <a:rPr lang="en-GB" sz="900">
                <a:solidFill>
                  <a:schemeClr val="tx1"/>
                </a:solidFill>
              </a:rPr>
              <a:t>4 layer material, maximum displacement of elements</a:t>
            </a:r>
          </a:p>
          <a:p>
            <a:pPr algn="l"/>
            <a:r>
              <a:rPr lang="en-GB" sz="900">
                <a:solidFill>
                  <a:schemeClr val="tx1"/>
                </a:solidFill>
              </a:rPr>
              <a:t>Blue ‘o’: Passive. Black ‘x’ : Active SH. Red dotted: Active PC</a:t>
            </a:r>
          </a:p>
        </p:txBody>
      </p:sp>
      <p:pic>
        <p:nvPicPr>
          <p:cNvPr id="8199" name="Picture 5" descr="C:\Local docs\UDE_Mirror\Acoustics 2012 Nantes\Conference presentation\disp-vs-layer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5" t="30862" r="16058" b="30579"/>
          <a:stretch>
            <a:fillRect/>
          </a:stretch>
        </p:blipFill>
        <p:spPr bwMode="auto">
          <a:xfrm>
            <a:off x="539750" y="3770313"/>
            <a:ext cx="3095625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TextBox 20"/>
          <p:cNvSpPr txBox="1">
            <a:spLocks noChangeArrowheads="1"/>
          </p:cNvSpPr>
          <p:nvPr/>
        </p:nvSpPr>
        <p:spPr bwMode="auto">
          <a:xfrm>
            <a:off x="539750" y="6254750"/>
            <a:ext cx="3563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/>
            <a:r>
              <a:rPr lang="en-GB" sz="900">
                <a:solidFill>
                  <a:schemeClr val="tx1"/>
                </a:solidFill>
              </a:rPr>
              <a:t>Maximum displacement of elements vs No. of layers</a:t>
            </a:r>
          </a:p>
          <a:p>
            <a:pPr algn="l"/>
            <a:r>
              <a:rPr lang="en-GB" sz="900">
                <a:solidFill>
                  <a:schemeClr val="tx1"/>
                </a:solidFill>
              </a:rPr>
              <a:t>Blue ‘o’: Passive. Black ‘x’ : Active SH. Red dotted: Active PC</a:t>
            </a:r>
          </a:p>
        </p:txBody>
      </p:sp>
      <p:sp>
        <p:nvSpPr>
          <p:cNvPr id="8201" name="Content Placeholder 2"/>
          <p:cNvSpPr txBox="1">
            <a:spLocks/>
          </p:cNvSpPr>
          <p:nvPr/>
        </p:nvSpPr>
        <p:spPr bwMode="auto">
          <a:xfrm>
            <a:off x="4103688" y="4292600"/>
            <a:ext cx="432117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71463" indent="-271463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1400">
                <a:solidFill>
                  <a:schemeClr val="tx1"/>
                </a:solidFill>
              </a:rPr>
              <a:t>Maximum displacement is reduced with additional layers</a:t>
            </a:r>
          </a:p>
          <a:p>
            <a:pPr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1400">
                <a:solidFill>
                  <a:schemeClr val="tx1"/>
                </a:solidFill>
              </a:rPr>
              <a:t>Displacement appears to tend to finite value</a:t>
            </a:r>
          </a:p>
          <a:p>
            <a:pPr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1400">
                <a:solidFill>
                  <a:schemeClr val="tx1"/>
                </a:solidFill>
              </a:rPr>
              <a:t>Passive and SH models show max. displacement in first transmission mass</a:t>
            </a:r>
          </a:p>
          <a:p>
            <a:pPr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1400">
                <a:solidFill>
                  <a:schemeClr val="tx1"/>
                </a:solidFill>
              </a:rPr>
              <a:t>PC model alternates between first and last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58775" y="0"/>
            <a:ext cx="8426450" cy="1016000"/>
          </a:xfrm>
        </p:spPr>
        <p:txBody>
          <a:bodyPr/>
          <a:lstStyle/>
          <a:p>
            <a:r>
              <a:rPr lang="en-GB" smtClean="0"/>
              <a:t>Magnitude of Control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688" y="4689475"/>
            <a:ext cx="3905250" cy="1079500"/>
          </a:xfrm>
        </p:spPr>
        <p:txBody>
          <a:bodyPr/>
          <a:lstStyle/>
          <a:p>
            <a:pPr>
              <a:defRPr/>
            </a:pPr>
            <a:r>
              <a:rPr lang="en-GB" sz="1400" dirty="0" smtClean="0"/>
              <a:t>Additional layers reduce the amount of required force</a:t>
            </a:r>
          </a:p>
          <a:p>
            <a:pPr>
              <a:defRPr/>
            </a:pPr>
            <a:r>
              <a:rPr lang="en-GB" sz="1400" dirty="0" smtClean="0"/>
              <a:t>Tends towards a finite value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6D39B466-0E95-4EE4-B446-42E750580077}" type="slidenum">
              <a:rPr lang="en-GB" sz="1400" smtClean="0">
                <a:solidFill>
                  <a:schemeClr val="tx1"/>
                </a:solidFill>
              </a:rPr>
              <a:pPr/>
              <a:t>7</a:t>
            </a:fld>
            <a:endParaRPr lang="en-GB" sz="1400" smtClean="0">
              <a:solidFill>
                <a:schemeClr val="tx1"/>
              </a:solidFill>
            </a:endParaRPr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5184775" y="3960813"/>
            <a:ext cx="2808288" cy="2160587"/>
            <a:chOff x="5112060" y="1592796"/>
            <a:chExt cx="2916324" cy="2337353"/>
          </a:xfrm>
        </p:grpSpPr>
        <p:pic>
          <p:nvPicPr>
            <p:cNvPr id="9228" name="Picture 2" descr="C:\Local docs\UDE_Mirror\Acoustics 2012 Nantes\Conference presentation\force-vs-layer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67" t="32632" r="18941" b="31120"/>
            <a:stretch>
              <a:fillRect/>
            </a:stretch>
          </p:blipFill>
          <p:spPr bwMode="auto">
            <a:xfrm>
              <a:off x="5112060" y="1592796"/>
              <a:ext cx="2916324" cy="2337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9" name="Rectangle 4"/>
            <p:cNvSpPr>
              <a:spLocks noChangeArrowheads="1"/>
            </p:cNvSpPr>
            <p:nvPr/>
          </p:nvSpPr>
          <p:spPr bwMode="auto">
            <a:xfrm>
              <a:off x="5580112" y="1772816"/>
              <a:ext cx="252028" cy="108012"/>
            </a:xfrm>
            <a:prstGeom prst="rect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bIns="0" anchor="ctr"/>
            <a:lstStyle/>
            <a:p>
              <a:endParaRPr lang="en-US"/>
            </a:p>
          </p:txBody>
        </p:sp>
      </p:grpSp>
      <p:sp>
        <p:nvSpPr>
          <p:cNvPr id="9222" name="TextBox 20"/>
          <p:cNvSpPr txBox="1">
            <a:spLocks noChangeArrowheads="1"/>
          </p:cNvSpPr>
          <p:nvPr/>
        </p:nvSpPr>
        <p:spPr bwMode="auto">
          <a:xfrm>
            <a:off x="5040313" y="6105525"/>
            <a:ext cx="3563937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/>
            <a:r>
              <a:rPr lang="en-GB" sz="900">
                <a:solidFill>
                  <a:schemeClr val="tx1"/>
                </a:solidFill>
              </a:rPr>
              <a:t>Maximum required control force within resonant band gap region vs No. of layers</a:t>
            </a:r>
          </a:p>
          <a:p>
            <a:pPr algn="l"/>
            <a:r>
              <a:rPr lang="en-GB" sz="900">
                <a:solidFill>
                  <a:schemeClr val="tx1"/>
                </a:solidFill>
              </a:rPr>
              <a:t>Green dotted: Parallel Coupling, Blue: Skyhook</a:t>
            </a:r>
          </a:p>
        </p:txBody>
      </p:sp>
      <p:grpSp>
        <p:nvGrpSpPr>
          <p:cNvPr id="9223" name="Group 9"/>
          <p:cNvGrpSpPr>
            <a:grpSpLocks/>
          </p:cNvGrpSpPr>
          <p:nvPr/>
        </p:nvGrpSpPr>
        <p:grpSpPr bwMode="auto">
          <a:xfrm>
            <a:off x="539750" y="1341438"/>
            <a:ext cx="2627313" cy="2109787"/>
            <a:chOff x="575556" y="4149080"/>
            <a:chExt cx="2930603" cy="2353289"/>
          </a:xfrm>
        </p:grpSpPr>
        <p:pic>
          <p:nvPicPr>
            <p:cNvPr id="9226" name="Picture 3" descr="C:\Local docs\UDE_Mirror\Acoustics 2012 Nantes\Conference presentation\skyhook-vs-parallel-force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08" t="32352" r="19147" b="31244"/>
            <a:stretch>
              <a:fillRect/>
            </a:stretch>
          </p:blipFill>
          <p:spPr bwMode="auto">
            <a:xfrm>
              <a:off x="575556" y="4149080"/>
              <a:ext cx="2930603" cy="2353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Rectangle 6"/>
            <p:cNvSpPr>
              <a:spLocks noChangeArrowheads="1"/>
            </p:cNvSpPr>
            <p:nvPr/>
          </p:nvSpPr>
          <p:spPr bwMode="auto">
            <a:xfrm>
              <a:off x="1079612" y="4509120"/>
              <a:ext cx="144016" cy="180020"/>
            </a:xfrm>
            <a:prstGeom prst="rect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bIns="0" anchor="ctr"/>
            <a:lstStyle/>
            <a:p>
              <a:endParaRPr lang="en-US"/>
            </a:p>
          </p:txBody>
        </p:sp>
      </p:grpSp>
      <p:sp>
        <p:nvSpPr>
          <p:cNvPr id="9224" name="TextBox 20"/>
          <p:cNvSpPr txBox="1">
            <a:spLocks noChangeArrowheads="1"/>
          </p:cNvSpPr>
          <p:nvPr/>
        </p:nvSpPr>
        <p:spPr bwMode="auto">
          <a:xfrm>
            <a:off x="287338" y="3454400"/>
            <a:ext cx="3563937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/>
            <a:r>
              <a:rPr lang="en-GB" sz="900">
                <a:solidFill>
                  <a:schemeClr val="tx1"/>
                </a:solidFill>
              </a:rPr>
              <a:t>Maximum required control force within resonant band gap region for a 4 layer material</a:t>
            </a:r>
          </a:p>
          <a:p>
            <a:pPr algn="l"/>
            <a:r>
              <a:rPr lang="en-GB" sz="900">
                <a:solidFill>
                  <a:schemeClr val="tx1"/>
                </a:solidFill>
              </a:rPr>
              <a:t>Green dotted: Parallel Coupling, Blue: Skyhook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71888" y="1663700"/>
            <a:ext cx="4572000" cy="13208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indent="-271463"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schemeClr val="tx1"/>
                </a:solidFill>
                <a:latin typeface="+mn-lt"/>
                <a:ea typeface="+mn-ea"/>
              </a:rPr>
              <a:t>SH offers considerable advantages over PC when considering required force and transducer size</a:t>
            </a:r>
          </a:p>
          <a:p>
            <a:pPr marL="271463" indent="-271463"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GB" sz="1400" dirty="0">
                <a:solidFill>
                  <a:schemeClr val="tx1"/>
                </a:solidFill>
                <a:latin typeface="+mn-lt"/>
                <a:ea typeface="+mn-ea"/>
              </a:rPr>
              <a:t>Differences between strategies over an order of magnitude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Isolation Performance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58775" y="1700213"/>
            <a:ext cx="7958138" cy="1069975"/>
          </a:xfrm>
        </p:spPr>
        <p:txBody>
          <a:bodyPr/>
          <a:lstStyle/>
          <a:p>
            <a:r>
              <a:rPr lang="en-GB" sz="1400" dirty="0" smtClean="0"/>
              <a:t>Metamaterial with low frequency, resonant band gap could be used as high performance vibration isolator</a:t>
            </a:r>
          </a:p>
          <a:p>
            <a:r>
              <a:rPr lang="en-GB" sz="1400" dirty="0" smtClean="0"/>
              <a:t>Performance can be assessed by representing the material as a simple viscoelastic material consisting of effective material parameters M</a:t>
            </a:r>
            <a:r>
              <a:rPr lang="en-GB" sz="1400" baseline="-25000" dirty="0" smtClean="0"/>
              <a:t>e</a:t>
            </a:r>
            <a:r>
              <a:rPr lang="en-GB" sz="1400" dirty="0" smtClean="0"/>
              <a:t>, </a:t>
            </a:r>
            <a:r>
              <a:rPr lang="en-GB" sz="1400" dirty="0" err="1" smtClean="0"/>
              <a:t>K</a:t>
            </a:r>
            <a:r>
              <a:rPr lang="en-GB" sz="1400" baseline="-25000" dirty="0" err="1" smtClean="0"/>
              <a:t>e</a:t>
            </a:r>
            <a:r>
              <a:rPr lang="en-GB" sz="1400" dirty="0" smtClean="0"/>
              <a:t>, and </a:t>
            </a:r>
            <a:r>
              <a:rPr lang="en-GB" sz="1400" dirty="0" err="1" smtClean="0"/>
              <a:t>C</a:t>
            </a:r>
            <a:r>
              <a:rPr lang="en-GB" sz="1400" baseline="-25000" dirty="0" err="1" smtClean="0"/>
              <a:t>e</a:t>
            </a:r>
            <a:endParaRPr lang="en-GB" sz="14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734D193F-7E67-496F-A5FB-53622E09CC5A}" type="slidenum">
              <a:rPr lang="en-GB" sz="1400" smtClean="0">
                <a:solidFill>
                  <a:schemeClr val="tx1"/>
                </a:solidFill>
              </a:rPr>
              <a:pPr/>
              <a:t>8</a:t>
            </a:fld>
            <a:endParaRPr lang="en-GB" sz="1400" smtClean="0">
              <a:solidFill>
                <a:schemeClr val="tx1"/>
              </a:solidFill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1763688" y="2895599"/>
            <a:ext cx="1560512" cy="1095375"/>
            <a:chOff x="719572" y="2744924"/>
            <a:chExt cx="2117126" cy="1486483"/>
          </a:xfrm>
        </p:grpSpPr>
        <p:pic>
          <p:nvPicPr>
            <p:cNvPr id="10248" name="Picture 2" descr="C:\Local docs\UDE_Mirror\Acoustics 2012 Nantes\Conference presentation\kelvin-voigt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15" t="84976" r="65067" b="1122"/>
            <a:stretch>
              <a:fillRect/>
            </a:stretch>
          </p:blipFill>
          <p:spPr bwMode="auto">
            <a:xfrm>
              <a:off x="719572" y="2744924"/>
              <a:ext cx="2117126" cy="1486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9" name="Rectangle 4"/>
            <p:cNvSpPr>
              <a:spLocks noChangeArrowheads="1"/>
            </p:cNvSpPr>
            <p:nvPr/>
          </p:nvSpPr>
          <p:spPr bwMode="auto">
            <a:xfrm>
              <a:off x="863588" y="2924944"/>
              <a:ext cx="288032" cy="216024"/>
            </a:xfrm>
            <a:prstGeom prst="rect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bIns="0" anchor="ctr"/>
            <a:lstStyle/>
            <a:p>
              <a:endParaRPr lang="en-US"/>
            </a:p>
          </p:txBody>
        </p:sp>
      </p:grpSp>
      <p:sp>
        <p:nvSpPr>
          <p:cNvPr id="7" name="Content Placeholder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52882" y="5075583"/>
            <a:ext cx="7344816" cy="1269741"/>
          </a:xfrm>
          <a:prstGeom prst="rect">
            <a:avLst/>
          </a:prstGeom>
          <a:blipFill rotWithShape="1">
            <a:blip r:embed="rId3"/>
            <a:srcRect/>
            <a:stretch>
              <a:fillRect t="-67296" b="-1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GB" dirty="0">
                <a:noFill/>
                <a:cs typeface="Arial" charset="0"/>
              </a:rPr>
              <a:t> </a:t>
            </a:r>
          </a:p>
        </p:txBody>
      </p:sp>
      <p:sp>
        <p:nvSpPr>
          <p:cNvPr id="8" name="Rectangle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35896" y="3591339"/>
            <a:ext cx="4140460" cy="271142"/>
          </a:xfrm>
          <a:prstGeom prst="rect">
            <a:avLst/>
          </a:prstGeom>
          <a:blipFill rotWithShape="1">
            <a:blip r:embed="rId4"/>
            <a:srcRect/>
            <a:stretch>
              <a:fillRect t="-207781" b="-6741"/>
            </a:stretch>
          </a:blipFill>
        </p:spPr>
        <p:txBody>
          <a:bodyPr/>
          <a:lstStyle/>
          <a:p>
            <a:pPr>
              <a:defRPr/>
            </a:pPr>
            <a:r>
              <a:rPr lang="en-GB" dirty="0">
                <a:noFill/>
                <a:cs typeface="Arial" charset="0"/>
              </a:rPr>
              <a:t> 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620713" y="5454584"/>
                <a:ext cx="2286000" cy="3077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charset="0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charset="0"/>
                            </a:rPr>
                            <m:t>𝑓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charset="0"/>
                            </a:rPr>
                            <m:t>𝑁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  <a:cs typeface="Arial" charset="0"/>
                        </a:rPr>
                        <m:t>=0)</m:t>
                      </m:r>
                      <m:r>
                        <a:rPr lang="en-GB" sz="1400" b="0" i="1" smtClean="0">
                          <a:noFill/>
                          <a:latin typeface="Cambria Math"/>
                          <a:cs typeface="Arial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713" y="5454584"/>
                <a:ext cx="2286000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77085" y="4080527"/>
                <a:ext cx="8275855" cy="879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sz="1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𝑴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el-GR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𝑪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𝑴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el-GR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𝑪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l-GR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𝑴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el-GR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𝑪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l-GR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𝑴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el-GR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𝑪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𝒊</m:t>
                                    </m:r>
                                    <m:r>
                                      <a:rPr lang="el-GR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𝑪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𝑲</m:t>
                                        </m:r>
                                      </m:e>
                                      <m:sub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𝒆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en-GB" sz="12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sz="1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l-GR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  <m:sup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𝑴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  <m: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𝑲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𝜞</m:t>
                          </m:r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𝒇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85" y="4080527"/>
                <a:ext cx="8275855" cy="8796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497654" y="3114473"/>
                <a:ext cx="2416944" cy="504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GB" sz="1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,</m:t>
                                    </m:r>
                                    <m:d>
                                      <m:d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,</m:t>
                                    </m:r>
                                    <m:d>
                                      <m:d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𝟏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,</m:t>
                                    </m:r>
                                    <m:d>
                                      <m:d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𝟏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𝑻</m:t>
                                    </m:r>
                                  </m:e>
                                  <m:sub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en-GB" sz="1200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,</m:t>
                                    </m:r>
                                    <m:d>
                                      <m:dPr>
                                        <m:ctrlP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,</m:t>
                                        </m:r>
                                        <m:r>
                                          <a:rPr lang="en-GB" sz="1200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𝟐</m:t>
                                        </m:r>
                                      </m:e>
                                    </m:d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en-GB" sz="1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GB" sz="1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𝒏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GB" sz="1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654" y="3114473"/>
                <a:ext cx="2416944" cy="50430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Widening the resonant band gap in Skyhook materials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58775" y="1700213"/>
            <a:ext cx="7885113" cy="1773237"/>
          </a:xfrm>
        </p:spPr>
        <p:txBody>
          <a:bodyPr/>
          <a:lstStyle/>
          <a:p>
            <a:r>
              <a:rPr lang="en-GB" sz="1600" smtClean="0"/>
              <a:t>Adapt feedback force layer to layer to change the frequency that the resonant elements operate at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fld id="{3212C13C-7D87-4FE0-8256-0CF037DA31DE}" type="slidenum">
              <a:rPr lang="en-GB" sz="1400" smtClean="0">
                <a:solidFill>
                  <a:schemeClr val="tx1"/>
                </a:solidFill>
              </a:rPr>
              <a:pPr/>
              <a:t>9</a:t>
            </a:fld>
            <a:endParaRPr lang="en-GB" sz="140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16116" y="2348880"/>
            <a:ext cx="2268252" cy="72885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  <a:cs typeface="Arial" charset="0"/>
              </a:rPr>
              <a:t> </a:t>
            </a:r>
          </a:p>
        </p:txBody>
      </p:sp>
      <p:sp>
        <p:nvSpPr>
          <p:cNvPr id="11270" name="Content Placeholder 2"/>
          <p:cNvSpPr txBox="1">
            <a:spLocks/>
          </p:cNvSpPr>
          <p:nvPr/>
        </p:nvSpPr>
        <p:spPr bwMode="auto">
          <a:xfrm>
            <a:off x="352425" y="2420938"/>
            <a:ext cx="5767388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71463" indent="-271463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1600">
                <a:solidFill>
                  <a:schemeClr val="tx1"/>
                </a:solidFill>
              </a:rPr>
              <a:t>Altering displacement feedback control gain k</a:t>
            </a:r>
            <a:r>
              <a:rPr lang="en-GB" sz="1600" baseline="-25000">
                <a:solidFill>
                  <a:schemeClr val="tx1"/>
                </a:solidFill>
              </a:rPr>
              <a:t>c, </a:t>
            </a:r>
            <a:r>
              <a:rPr lang="en-GB" sz="1600">
                <a:solidFill>
                  <a:schemeClr val="tx1"/>
                </a:solidFill>
              </a:rPr>
              <a:t>physically equivalent to changing the resonator stiffness k</a:t>
            </a:r>
            <a:r>
              <a:rPr lang="en-GB" sz="1600" baseline="-25000">
                <a:solidFill>
                  <a:schemeClr val="tx1"/>
                </a:solidFill>
              </a:rPr>
              <a:t>h</a:t>
            </a:r>
            <a:r>
              <a:rPr lang="en-GB" sz="1600">
                <a:solidFill>
                  <a:schemeClr val="tx1"/>
                </a:solidFill>
              </a:rPr>
              <a:t> in the passive model</a:t>
            </a:r>
          </a:p>
        </p:txBody>
      </p:sp>
      <p:sp>
        <p:nvSpPr>
          <p:cNvPr id="7" name="Rectangle 6"/>
          <p:cNvSpPr/>
          <p:nvPr/>
        </p:nvSpPr>
        <p:spPr>
          <a:xfrm>
            <a:off x="280988" y="3294063"/>
            <a:ext cx="7669212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463" indent="-271463" algn="l">
              <a:spcBef>
                <a:spcPct val="7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GB" sz="1600" dirty="0">
                <a:solidFill>
                  <a:schemeClr val="tx1"/>
                </a:solidFill>
                <a:latin typeface="+mn-lt"/>
                <a:ea typeface="+mn-ea"/>
              </a:rPr>
              <a:t>Hence, stagger the zeros associated with the resonator so they do not occur at the same frequency, widening the band gap</a:t>
            </a:r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2843213" y="4019550"/>
            <a:ext cx="3168650" cy="2536825"/>
            <a:chOff x="2843808" y="4019693"/>
            <a:chExt cx="3168352" cy="2537211"/>
          </a:xfrm>
        </p:grpSpPr>
        <p:pic>
          <p:nvPicPr>
            <p:cNvPr id="11274" name="Picture 2" descr="C:\Local docs\UDE_Mirror\Acoustics 2012 Nantes\Conference presentation\staggered-resonator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33" t="30989" r="18620" b="31007"/>
            <a:stretch>
              <a:fillRect/>
            </a:stretch>
          </p:blipFill>
          <p:spPr bwMode="auto">
            <a:xfrm>
              <a:off x="2843808" y="4019693"/>
              <a:ext cx="3168352" cy="2537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5" name="Rectangle 7"/>
            <p:cNvSpPr>
              <a:spLocks noChangeArrowheads="1"/>
            </p:cNvSpPr>
            <p:nvPr/>
          </p:nvSpPr>
          <p:spPr bwMode="auto">
            <a:xfrm>
              <a:off x="3383868" y="4293096"/>
              <a:ext cx="216024" cy="180020"/>
            </a:xfrm>
            <a:prstGeom prst="rect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bIns="0" anchor="ctr"/>
            <a:lstStyle/>
            <a:p>
              <a:endParaRPr lang="en-US"/>
            </a:p>
          </p:txBody>
        </p:sp>
      </p:grpSp>
      <p:sp>
        <p:nvSpPr>
          <p:cNvPr id="11273" name="TextBox 20"/>
          <p:cNvSpPr txBox="1">
            <a:spLocks noChangeArrowheads="1"/>
          </p:cNvSpPr>
          <p:nvPr/>
        </p:nvSpPr>
        <p:spPr bwMode="auto">
          <a:xfrm>
            <a:off x="6102350" y="4371975"/>
            <a:ext cx="2106613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Lucida Sans" pitchFamily="34" charset="0"/>
                <a:ea typeface="MS PGothic" pitchFamily="34" charset="-128"/>
              </a:defRPr>
            </a:lvl9pPr>
          </a:lstStyle>
          <a:p>
            <a:pPr algn="l"/>
            <a:r>
              <a:rPr lang="en-GB" sz="900">
                <a:solidFill>
                  <a:schemeClr val="tx1"/>
                </a:solidFill>
              </a:rPr>
              <a:t>Low frequency band gap response of multiple layer metamaterial</a:t>
            </a:r>
          </a:p>
          <a:p>
            <a:pPr algn="l"/>
            <a:endParaRPr lang="en-GB" sz="900">
              <a:solidFill>
                <a:schemeClr val="tx1"/>
              </a:solidFill>
            </a:endParaRPr>
          </a:p>
          <a:p>
            <a:pPr algn="l"/>
            <a:r>
              <a:rPr lang="en-GB" sz="900">
                <a:solidFill>
                  <a:schemeClr val="tx1"/>
                </a:solidFill>
              </a:rPr>
              <a:t>Red dotted: identical resonators</a:t>
            </a:r>
          </a:p>
          <a:p>
            <a:pPr algn="l"/>
            <a:r>
              <a:rPr lang="en-GB" sz="900">
                <a:solidFill>
                  <a:schemeClr val="tx1"/>
                </a:solidFill>
              </a:rPr>
              <a:t>Blue line: staggered resonators</a:t>
            </a:r>
          </a:p>
          <a:p>
            <a:pPr algn="l"/>
            <a:endParaRPr lang="en-GB" sz="900">
              <a:solidFill>
                <a:schemeClr val="tx1"/>
              </a:solidFill>
            </a:endParaRPr>
          </a:p>
          <a:p>
            <a:pPr algn="l"/>
            <a:endParaRPr lang="en-GB" sz="9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FIBDISPLAYKEYWORDS" val="True"/>
  <p:tag name="USESECONDARYMONITOR" val="True"/>
  <p:tag name="RESPCOUNTERSTYLE" val="-1"/>
  <p:tag name="NUMRESPONSES" val="1"/>
  <p:tag name="REVIEWONLY" val="False"/>
  <p:tag name="TEAMSINLEADERBOARD" val="5"/>
  <p:tag name="BUBBLEGROUPING" val="3"/>
  <p:tag name="CUSTOMCELLBACKCOLOR3" val="-268652"/>
  <p:tag name="DISPLAYDEVICEID" val="True"/>
  <p:tag name="GRIDPOSITION" val="1"/>
  <p:tag name="MULTIRESPDIVISOR" val="1"/>
  <p:tag name="INCORRECTPOINTVALUE" val="0"/>
  <p:tag name="CHARTSCALE" val="True"/>
  <p:tag name="TPVERSION" val="2008"/>
  <p:tag name="ANSWERNOWSTYLE" val="-1"/>
  <p:tag name="INPUTSOURCE" val="1"/>
  <p:tag name="ROTATIONINTERVAL" val="2"/>
  <p:tag name="BUBBLESIZEVISIBLE" val="True"/>
  <p:tag name="CUSTOMCELLBACKCOLOR1" val="-657956"/>
  <p:tag name="GRIDOPACITY" val="90"/>
  <p:tag name="CHARTLABELS" val="0"/>
  <p:tag name="CORRECTPOINTVALUE" val="1"/>
  <p:tag name="FIBDISPLAYRESULTS" val="True"/>
  <p:tag name="SHOWBARVISIBLE" val="True"/>
  <p:tag name="COUNTDOWNSECONDS" val="10"/>
  <p:tag name="AUTOUPDATEALIASES" val="True"/>
  <p:tag name="CUSTOMGRIDBACKCOLOR" val="-2830136"/>
  <p:tag name="DISPLAYDEVICENUMBER" val="True"/>
  <p:tag name="RESETCHARTS" val="True"/>
  <p:tag name="ZEROBASED" val="False"/>
  <p:tag name="POWERPOINTVERSION" val="11.0"/>
  <p:tag name="BACKUPSESSIONS" val="True"/>
  <p:tag name="MAXRESPONDERS" val="5"/>
  <p:tag name="USESCHEMECOLORS" val="True"/>
  <p:tag name="PARTLISTDEFAULT" val="0"/>
  <p:tag name="FIBNUMRESULTS" val="5"/>
  <p:tag name="RESPCOUNTERFORMAT" val="0"/>
  <p:tag name="BUBBLEVALUEFORMAT" val="0.0"/>
  <p:tag name="GRIDSIZE" val="{Width=800, Height=600}"/>
  <p:tag name="AUTOADJUSTPARTRANGE" val="True"/>
  <p:tag name="BACKUPMAINTENANCE" val="7"/>
  <p:tag name="CUSTOMCELLBACKCOLOR4" val="-8355712"/>
  <p:tag name="REALTIMEBACKUP" val="False"/>
  <p:tag name="CHARTVALUEFORMAT" val="0%"/>
  <p:tag name="COUNTDOWNSTYLE" val="-1"/>
  <p:tag name="INCLUDEPPT" val="True"/>
  <p:tag name="CUSTOMCELLFORECOLOR" val="-16777216"/>
  <p:tag name="PARTICIPANTSINLEADERBOARD" val="5"/>
  <p:tag name="AUTOSIZEGRID" val="True"/>
  <p:tag name="BULLETTYPE" val="3"/>
  <p:tag name="FIBINCLUDEOTHER" val="True"/>
  <p:tag name="DELIMITERS" val="3.1"/>
  <p:tag name="INCLUDESESSION" val="True"/>
  <p:tag name="ADVANCEDSETTINGSVIEW" val="True"/>
  <p:tag name="CHARTCOLOR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UoSnew3">
  <a:themeElements>
    <a:clrScheme name="UoSnew3 1">
      <a:dk1>
        <a:srgbClr val="A4AEB5"/>
      </a:dk1>
      <a:lt1>
        <a:srgbClr val="FFFFFF"/>
      </a:lt1>
      <a:dk2>
        <a:srgbClr val="005C84"/>
      </a:dk2>
      <a:lt2>
        <a:srgbClr val="CCE5E9"/>
      </a:lt2>
      <a:accent1>
        <a:srgbClr val="F0AB00"/>
      </a:accent1>
      <a:accent2>
        <a:srgbClr val="0098C3"/>
      </a:accent2>
      <a:accent3>
        <a:srgbClr val="AAB5C2"/>
      </a:accent3>
      <a:accent4>
        <a:srgbClr val="DADADA"/>
      </a:accent4>
      <a:accent5>
        <a:srgbClr val="F6D2AA"/>
      </a:accent5>
      <a:accent6>
        <a:srgbClr val="0089B0"/>
      </a:accent6>
      <a:hlink>
        <a:srgbClr val="CCE5E9"/>
      </a:hlink>
      <a:folHlink>
        <a:srgbClr val="E1D9DF"/>
      </a:folHlink>
    </a:clrScheme>
    <a:fontScheme name="UoSnew3">
      <a:majorFont>
        <a:latin typeface="Lucida Sans"/>
        <a:ea typeface="MS PGothic"/>
        <a:cs typeface=""/>
      </a:majorFont>
      <a:minorFont>
        <a:latin typeface="Lucida San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MS PGothic" pitchFamily="34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ucida Sans" pitchFamily="34" charset="0"/>
            <a:ea typeface="MS PGothic" pitchFamily="34" charset="-128"/>
            <a:cs typeface="Arial" charset="0"/>
          </a:defRPr>
        </a:defPPr>
      </a:lstStyle>
    </a:lnDef>
  </a:objectDefaults>
  <a:extraClrSchemeLst>
    <a:extraClrScheme>
      <a:clrScheme name="UoSnew3 1">
        <a:dk1>
          <a:srgbClr val="A4AEB5"/>
        </a:dk1>
        <a:lt1>
          <a:srgbClr val="FFFFFF"/>
        </a:lt1>
        <a:dk2>
          <a:srgbClr val="005C84"/>
        </a:dk2>
        <a:lt2>
          <a:srgbClr val="CCE5E9"/>
        </a:lt2>
        <a:accent1>
          <a:srgbClr val="F0AB00"/>
        </a:accent1>
        <a:accent2>
          <a:srgbClr val="0098C3"/>
        </a:accent2>
        <a:accent3>
          <a:srgbClr val="AAB5C2"/>
        </a:accent3>
        <a:accent4>
          <a:srgbClr val="DADADA"/>
        </a:accent4>
        <a:accent5>
          <a:srgbClr val="F6D2AA"/>
        </a:accent5>
        <a:accent6>
          <a:srgbClr val="0089B0"/>
        </a:accent6>
        <a:hlink>
          <a:srgbClr val="CCE5E9"/>
        </a:hlink>
        <a:folHlink>
          <a:srgbClr val="E1D9D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UoSnew3</Template>
  <TotalTime>2634</TotalTime>
  <Words>895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Lucida Sans</vt:lpstr>
      <vt:lpstr>MS PGothic</vt:lpstr>
      <vt:lpstr>Arial</vt:lpstr>
      <vt:lpstr>Wingdings</vt:lpstr>
      <vt:lpstr>Symbol</vt:lpstr>
      <vt:lpstr>UoSnew3</vt:lpstr>
      <vt:lpstr>Controller Architectures for Optimum Performance in Practical Active Acoustic Metamaterials  M. Reynolds, S. Daley, Y. Gao, V. Humphrey, S. A. Pope </vt:lpstr>
      <vt:lpstr>Introduction</vt:lpstr>
      <vt:lpstr>Motivation</vt:lpstr>
      <vt:lpstr>Metamaterial design</vt:lpstr>
      <vt:lpstr>Employing active control strategies</vt:lpstr>
      <vt:lpstr>Displacement of material elements</vt:lpstr>
      <vt:lpstr>Magnitude of Control Forces</vt:lpstr>
      <vt:lpstr>Isolation Performance</vt:lpstr>
      <vt:lpstr>Widening the resonant band gap in Skyhook materials</vt:lpstr>
      <vt:lpstr>Optimisation of band gap control force</vt:lpstr>
      <vt:lpstr>Conclusions</vt:lpstr>
    </vt:vector>
  </TitlesOfParts>
  <Company>Science Learning Centre South East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ajdw</dc:creator>
  <cp:lastModifiedBy>Matthew Reynolds</cp:lastModifiedBy>
  <cp:revision>70</cp:revision>
  <cp:lastPrinted>2012-04-23T16:29:18Z</cp:lastPrinted>
  <dcterms:created xsi:type="dcterms:W3CDTF">2008-04-22T13:46:56Z</dcterms:created>
  <dcterms:modified xsi:type="dcterms:W3CDTF">2012-04-23T21:30:23Z</dcterms:modified>
</cp:coreProperties>
</file>