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74" r:id="rId3"/>
    <p:sldId id="275" r:id="rId4"/>
    <p:sldId id="273" r:id="rId5"/>
    <p:sldId id="289" r:id="rId6"/>
    <p:sldId id="267" r:id="rId7"/>
    <p:sldId id="292" r:id="rId8"/>
    <p:sldId id="291" r:id="rId9"/>
    <p:sldId id="285" r:id="rId10"/>
    <p:sldId id="290" r:id="rId11"/>
    <p:sldId id="269" r:id="rId12"/>
    <p:sldId id="270" r:id="rId13"/>
    <p:sldId id="284" r:id="rId14"/>
    <p:sldId id="286" r:id="rId15"/>
    <p:sldId id="259" r:id="rId16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58E"/>
    <a:srgbClr val="60C7FA"/>
    <a:srgbClr val="07A0EC"/>
    <a:srgbClr val="013888"/>
    <a:srgbClr val="F28F00"/>
    <a:srgbClr val="D70147"/>
    <a:srgbClr val="381E7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7" autoAdjust="0"/>
    <p:restoredTop sz="91414" autoAdjust="0"/>
  </p:normalViewPr>
  <p:slideViewPr>
    <p:cSldViewPr>
      <p:cViewPr varScale="1">
        <p:scale>
          <a:sx n="100" d="100"/>
          <a:sy n="100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80"/>
    </p:cViewPr>
  </p:sorterViewPr>
  <p:notesViewPr>
    <p:cSldViewPr>
      <p:cViewPr varScale="1">
        <p:scale>
          <a:sx n="76" d="100"/>
          <a:sy n="76" d="100"/>
        </p:scale>
        <p:origin x="-195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3750" cy="4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0" tIns="46100" rIns="92200" bIns="46100" numCol="1" anchor="t" anchorCtr="0" compatLnSpc="1">
            <a:prstTxWarp prst="textNoShape">
              <a:avLst/>
            </a:prstTxWarp>
          </a:bodyPr>
          <a:lstStyle>
            <a:lvl1pPr defTabSz="92048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49148" y="1"/>
            <a:ext cx="2943750" cy="4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0" tIns="46100" rIns="92200" bIns="46100" numCol="1" anchor="t" anchorCtr="0" compatLnSpc="1">
            <a:prstTxWarp prst="textNoShape">
              <a:avLst/>
            </a:prstTxWarp>
          </a:bodyPr>
          <a:lstStyle>
            <a:lvl1pPr algn="r" defTabSz="920481">
              <a:defRPr sz="1200">
                <a:latin typeface="Calibri" pitchFamily="34" charset="0"/>
              </a:defRPr>
            </a:lvl1pPr>
          </a:lstStyle>
          <a:p>
            <a:fld id="{3720FEB8-836B-47DA-950D-B9F84225E912}" type="datetimeFigureOut">
              <a:rPr lang="fr-FR"/>
              <a:pPr/>
              <a:t>13/04/2012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433871"/>
            <a:ext cx="2943750" cy="4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0" tIns="46100" rIns="92200" bIns="46100" numCol="1" anchor="b" anchorCtr="0" compatLnSpc="1">
            <a:prstTxWarp prst="textNoShape">
              <a:avLst/>
            </a:prstTxWarp>
          </a:bodyPr>
          <a:lstStyle>
            <a:lvl1pPr defTabSz="92048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49148" y="9433871"/>
            <a:ext cx="2943750" cy="4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0" tIns="46100" rIns="92200" bIns="46100" numCol="1" anchor="b" anchorCtr="0" compatLnSpc="1">
            <a:prstTxWarp prst="textNoShape">
              <a:avLst/>
            </a:prstTxWarp>
          </a:bodyPr>
          <a:lstStyle>
            <a:lvl1pPr algn="r" defTabSz="920481">
              <a:defRPr sz="1200">
                <a:latin typeface="Calibri" pitchFamily="34" charset="0"/>
              </a:defRPr>
            </a:lvl1pPr>
          </a:lstStyle>
          <a:p>
            <a:fld id="{4AE70CD5-1434-451E-AC2C-9D2F49E07E8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42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3750" cy="4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0" tIns="46100" rIns="92200" bIns="46100" numCol="1" anchor="t" anchorCtr="0" compatLnSpc="1">
            <a:prstTxWarp prst="textNoShape">
              <a:avLst/>
            </a:prstTxWarp>
          </a:bodyPr>
          <a:lstStyle>
            <a:lvl1pPr defTabSz="92048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49148" y="1"/>
            <a:ext cx="2943750" cy="4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0" tIns="46100" rIns="92200" bIns="46100" numCol="1" anchor="t" anchorCtr="0" compatLnSpc="1">
            <a:prstTxWarp prst="textNoShape">
              <a:avLst/>
            </a:prstTxWarp>
          </a:bodyPr>
          <a:lstStyle>
            <a:lvl1pPr algn="r" defTabSz="920481">
              <a:defRPr sz="1200">
                <a:latin typeface="Calibri" pitchFamily="34" charset="0"/>
              </a:defRPr>
            </a:lvl1pPr>
          </a:lstStyle>
          <a:p>
            <a:fld id="{E922066A-F7A9-4111-A5F5-3D73DE7E835B}" type="datetimeFigureOut">
              <a:rPr lang="fr-FR"/>
              <a:pPr/>
              <a:t>13/04/2012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7736"/>
            <a:ext cx="5435600" cy="446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0" tIns="46100" rIns="92200" bIns="46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3871"/>
            <a:ext cx="2943750" cy="4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0" tIns="46100" rIns="92200" bIns="46100" numCol="1" anchor="b" anchorCtr="0" compatLnSpc="1">
            <a:prstTxWarp prst="textNoShape">
              <a:avLst/>
            </a:prstTxWarp>
          </a:bodyPr>
          <a:lstStyle>
            <a:lvl1pPr defTabSz="92048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49148" y="9433871"/>
            <a:ext cx="2943750" cy="4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0" tIns="46100" rIns="92200" bIns="46100" numCol="1" anchor="b" anchorCtr="0" compatLnSpc="1">
            <a:prstTxWarp prst="textNoShape">
              <a:avLst/>
            </a:prstTxWarp>
          </a:bodyPr>
          <a:lstStyle>
            <a:lvl1pPr algn="r" defTabSz="920481">
              <a:defRPr sz="1200">
                <a:latin typeface="Calibri" pitchFamily="34" charset="0"/>
              </a:defRPr>
            </a:lvl1pPr>
          </a:lstStyle>
          <a:p>
            <a:fld id="{99607DE6-01D3-4A13-B894-7BA45E5738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3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25448 collaborateurs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6" descr="hutchins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225" y="6245225"/>
            <a:ext cx="1343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 userDrawn="1"/>
        </p:nvCxnSpPr>
        <p:spPr>
          <a:xfrm rot="10800000">
            <a:off x="428625" y="6535738"/>
            <a:ext cx="67865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 txBox="1">
            <a:spLocks/>
          </p:cNvSpPr>
          <p:nvPr userDrawn="1"/>
        </p:nvSpPr>
        <p:spPr bwMode="auto">
          <a:xfrm>
            <a:off x="323850" y="5991225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000" b="1" dirty="0" smtClean="0">
                <a:solidFill>
                  <a:srgbClr val="A6A6A6"/>
                </a:solidFill>
                <a:latin typeface="Verdana" pitchFamily="34" charset="0"/>
              </a:rPr>
              <a:t>C</a:t>
            </a:r>
            <a:r>
              <a:rPr lang="fr-FR" sz="1000" b="1" dirty="0">
                <a:solidFill>
                  <a:srgbClr val="A6A6A6"/>
                </a:solidFill>
                <a:latin typeface="Verdana" pitchFamily="34" charset="0"/>
              </a:rPr>
              <a:t>. BARRAS</a:t>
            </a:r>
            <a:endParaRPr lang="fr-FR" sz="1000" dirty="0">
              <a:solidFill>
                <a:srgbClr val="A6A6A6"/>
              </a:solidFill>
              <a:latin typeface="Verdana" pitchFamily="34" charset="0"/>
            </a:endParaRPr>
          </a:p>
          <a:p>
            <a:r>
              <a:rPr lang="fr-FR" sz="1000" dirty="0" smtClean="0">
                <a:solidFill>
                  <a:srgbClr val="A6A6A6"/>
                </a:solidFill>
                <a:latin typeface="Verdana" pitchFamily="34" charset="0"/>
              </a:rPr>
              <a:t>April</a:t>
            </a:r>
            <a:r>
              <a:rPr lang="fr-FR" sz="1000" baseline="0" dirty="0" smtClean="0">
                <a:solidFill>
                  <a:srgbClr val="A6A6A6"/>
                </a:solidFill>
                <a:latin typeface="Verdana" pitchFamily="34" charset="0"/>
              </a:rPr>
              <a:t> </a:t>
            </a:r>
            <a:r>
              <a:rPr lang="fr-FR" sz="1000" dirty="0" smtClean="0">
                <a:solidFill>
                  <a:srgbClr val="A6A6A6"/>
                </a:solidFill>
                <a:latin typeface="Verdana" pitchFamily="34" charset="0"/>
              </a:rPr>
              <a:t>2012</a:t>
            </a:r>
            <a:endParaRPr lang="fr-FR" sz="1600" dirty="0">
              <a:solidFill>
                <a:srgbClr val="A6A6A6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827584" y="4286256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44658E"/>
                </a:solidFill>
              </a:rPr>
              <a:t>Automotive front side window boundary conditions effect on acoustic performances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084888" y="71438"/>
            <a:ext cx="3059112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space réservé de la date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2B295D-39C9-4117-BD00-1FA368772B3B}" type="datetimeFigureOut">
              <a:rPr lang="fr-FR"/>
              <a:pPr>
                <a:defRPr/>
              </a:pPr>
              <a:t>13/04/2012</a:t>
            </a:fld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2285984" y="583586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0" dirty="0" smtClean="0"/>
              <a:t>Acoustics 2012 - SFA Nantes</a:t>
            </a:r>
            <a:endParaRPr lang="en-US" sz="1400" b="0" dirty="0"/>
          </a:p>
        </p:txBody>
      </p: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395288" y="1196975"/>
            <a:ext cx="5056187" cy="2894013"/>
            <a:chOff x="2160" y="96"/>
            <a:chExt cx="3185" cy="1823"/>
          </a:xfrm>
        </p:grpSpPr>
        <p:pic>
          <p:nvPicPr>
            <p:cNvPr id="10" name="Picture 3" descr="VOLVO_S80_1+VP_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96"/>
              <a:ext cx="3185" cy="18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3872" y="560"/>
              <a:ext cx="487" cy="795"/>
              <a:chOff x="3208" y="1672"/>
              <a:chExt cx="712" cy="1184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3208" y="1672"/>
                <a:ext cx="712" cy="1184"/>
              </a:xfrm>
              <a:custGeom>
                <a:avLst/>
                <a:gdLst>
                  <a:gd name="T0" fmla="*/ 64 w 712"/>
                  <a:gd name="T1" fmla="*/ 1184 h 1184"/>
                  <a:gd name="T2" fmla="*/ 48 w 712"/>
                  <a:gd name="T3" fmla="*/ 928 h 1184"/>
                  <a:gd name="T4" fmla="*/ 24 w 712"/>
                  <a:gd name="T5" fmla="*/ 760 h 1184"/>
                  <a:gd name="T6" fmla="*/ 16 w 712"/>
                  <a:gd name="T7" fmla="*/ 624 h 1184"/>
                  <a:gd name="T8" fmla="*/ 0 w 712"/>
                  <a:gd name="T9" fmla="*/ 456 h 1184"/>
                  <a:gd name="T10" fmla="*/ 96 w 712"/>
                  <a:gd name="T11" fmla="*/ 344 h 1184"/>
                  <a:gd name="T12" fmla="*/ 200 w 712"/>
                  <a:gd name="T13" fmla="*/ 216 h 1184"/>
                  <a:gd name="T14" fmla="*/ 320 w 712"/>
                  <a:gd name="T15" fmla="*/ 112 h 1184"/>
                  <a:gd name="T16" fmla="*/ 472 w 712"/>
                  <a:gd name="T17" fmla="*/ 40 h 1184"/>
                  <a:gd name="T18" fmla="*/ 624 w 712"/>
                  <a:gd name="T19" fmla="*/ 0 h 1184"/>
                  <a:gd name="T20" fmla="*/ 656 w 712"/>
                  <a:gd name="T21" fmla="*/ 96 h 1184"/>
                  <a:gd name="T22" fmla="*/ 688 w 712"/>
                  <a:gd name="T23" fmla="*/ 240 h 1184"/>
                  <a:gd name="T24" fmla="*/ 696 w 712"/>
                  <a:gd name="T25" fmla="*/ 424 h 1184"/>
                  <a:gd name="T26" fmla="*/ 712 w 712"/>
                  <a:gd name="T27" fmla="*/ 800 h 1184"/>
                  <a:gd name="T28" fmla="*/ 704 w 712"/>
                  <a:gd name="T29" fmla="*/ 1008 h 11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2"/>
                  <a:gd name="T46" fmla="*/ 0 h 1184"/>
                  <a:gd name="T47" fmla="*/ 712 w 712"/>
                  <a:gd name="T48" fmla="*/ 1184 h 11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2" h="1184">
                    <a:moveTo>
                      <a:pt x="64" y="1184"/>
                    </a:moveTo>
                    <a:lnTo>
                      <a:pt x="48" y="928"/>
                    </a:lnTo>
                    <a:lnTo>
                      <a:pt x="24" y="760"/>
                    </a:lnTo>
                    <a:lnTo>
                      <a:pt x="16" y="624"/>
                    </a:lnTo>
                    <a:lnTo>
                      <a:pt x="0" y="456"/>
                    </a:lnTo>
                    <a:lnTo>
                      <a:pt x="96" y="344"/>
                    </a:lnTo>
                    <a:lnTo>
                      <a:pt x="200" y="216"/>
                    </a:lnTo>
                    <a:lnTo>
                      <a:pt x="320" y="112"/>
                    </a:lnTo>
                    <a:lnTo>
                      <a:pt x="472" y="40"/>
                    </a:lnTo>
                    <a:lnTo>
                      <a:pt x="624" y="0"/>
                    </a:lnTo>
                    <a:lnTo>
                      <a:pt x="656" y="96"/>
                    </a:lnTo>
                    <a:lnTo>
                      <a:pt x="688" y="240"/>
                    </a:lnTo>
                    <a:lnTo>
                      <a:pt x="696" y="424"/>
                    </a:lnTo>
                    <a:lnTo>
                      <a:pt x="712" y="800"/>
                    </a:lnTo>
                    <a:lnTo>
                      <a:pt x="704" y="1008"/>
                    </a:ln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3243" y="2160"/>
                <a:ext cx="635" cy="18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4370" y="533"/>
              <a:ext cx="382" cy="683"/>
              <a:chOff x="3936" y="1632"/>
              <a:chExt cx="560" cy="1016"/>
            </a:xfrm>
          </p:grpSpPr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3936" y="1632"/>
                <a:ext cx="560" cy="1016"/>
              </a:xfrm>
              <a:custGeom>
                <a:avLst/>
                <a:gdLst>
                  <a:gd name="T0" fmla="*/ 142 w 560"/>
                  <a:gd name="T1" fmla="*/ 1016 h 1016"/>
                  <a:gd name="T2" fmla="*/ 144 w 560"/>
                  <a:gd name="T3" fmla="*/ 760 h 1016"/>
                  <a:gd name="T4" fmla="*/ 136 w 560"/>
                  <a:gd name="T5" fmla="*/ 592 h 1016"/>
                  <a:gd name="T6" fmla="*/ 96 w 560"/>
                  <a:gd name="T7" fmla="*/ 448 h 1016"/>
                  <a:gd name="T8" fmla="*/ 80 w 560"/>
                  <a:gd name="T9" fmla="*/ 256 h 1016"/>
                  <a:gd name="T10" fmla="*/ 48 w 560"/>
                  <a:gd name="T11" fmla="*/ 120 h 1016"/>
                  <a:gd name="T12" fmla="*/ 0 w 560"/>
                  <a:gd name="T13" fmla="*/ 24 h 1016"/>
                  <a:gd name="T14" fmla="*/ 120 w 560"/>
                  <a:gd name="T15" fmla="*/ 0 h 1016"/>
                  <a:gd name="T16" fmla="*/ 272 w 560"/>
                  <a:gd name="T17" fmla="*/ 8 h 1016"/>
                  <a:gd name="T18" fmla="*/ 416 w 560"/>
                  <a:gd name="T19" fmla="*/ 40 h 1016"/>
                  <a:gd name="T20" fmla="*/ 456 w 560"/>
                  <a:gd name="T21" fmla="*/ 184 h 1016"/>
                  <a:gd name="T22" fmla="*/ 480 w 560"/>
                  <a:gd name="T23" fmla="*/ 368 h 1016"/>
                  <a:gd name="T24" fmla="*/ 512 w 560"/>
                  <a:gd name="T25" fmla="*/ 464 h 1016"/>
                  <a:gd name="T26" fmla="*/ 544 w 560"/>
                  <a:gd name="T27" fmla="*/ 680 h 1016"/>
                  <a:gd name="T28" fmla="*/ 560 w 560"/>
                  <a:gd name="T29" fmla="*/ 848 h 10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0"/>
                  <a:gd name="T46" fmla="*/ 0 h 1016"/>
                  <a:gd name="T47" fmla="*/ 560 w 560"/>
                  <a:gd name="T48" fmla="*/ 1016 h 10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0" h="1016">
                    <a:moveTo>
                      <a:pt x="142" y="1016"/>
                    </a:moveTo>
                    <a:lnTo>
                      <a:pt x="144" y="760"/>
                    </a:lnTo>
                    <a:lnTo>
                      <a:pt x="136" y="592"/>
                    </a:lnTo>
                    <a:lnTo>
                      <a:pt x="96" y="448"/>
                    </a:lnTo>
                    <a:lnTo>
                      <a:pt x="80" y="256"/>
                    </a:lnTo>
                    <a:lnTo>
                      <a:pt x="48" y="120"/>
                    </a:lnTo>
                    <a:lnTo>
                      <a:pt x="0" y="24"/>
                    </a:lnTo>
                    <a:lnTo>
                      <a:pt x="120" y="0"/>
                    </a:lnTo>
                    <a:lnTo>
                      <a:pt x="272" y="8"/>
                    </a:lnTo>
                    <a:lnTo>
                      <a:pt x="416" y="40"/>
                    </a:lnTo>
                    <a:lnTo>
                      <a:pt x="456" y="184"/>
                    </a:lnTo>
                    <a:lnTo>
                      <a:pt x="480" y="368"/>
                    </a:lnTo>
                    <a:lnTo>
                      <a:pt x="512" y="464"/>
                    </a:lnTo>
                    <a:lnTo>
                      <a:pt x="544" y="680"/>
                    </a:lnTo>
                    <a:lnTo>
                      <a:pt x="560" y="848"/>
                    </a:ln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V="1">
                <a:off x="4059" y="1979"/>
                <a:ext cx="363" cy="136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867" y="583"/>
              <a:ext cx="486" cy="563"/>
            </a:xfrm>
            <a:custGeom>
              <a:avLst/>
              <a:gdLst>
                <a:gd name="T0" fmla="*/ 656 w 712"/>
                <a:gd name="T1" fmla="*/ 6 h 838"/>
                <a:gd name="T2" fmla="*/ 696 w 712"/>
                <a:gd name="T3" fmla="*/ 198 h 838"/>
                <a:gd name="T4" fmla="*/ 704 w 712"/>
                <a:gd name="T5" fmla="*/ 414 h 838"/>
                <a:gd name="T6" fmla="*/ 712 w 712"/>
                <a:gd name="T7" fmla="*/ 614 h 838"/>
                <a:gd name="T8" fmla="*/ 40 w 712"/>
                <a:gd name="T9" fmla="*/ 838 h 838"/>
                <a:gd name="T10" fmla="*/ 0 w 712"/>
                <a:gd name="T11" fmla="*/ 438 h 838"/>
                <a:gd name="T12" fmla="*/ 248 w 712"/>
                <a:gd name="T13" fmla="*/ 142 h 838"/>
                <a:gd name="T14" fmla="*/ 384 w 712"/>
                <a:gd name="T15" fmla="*/ 54 h 838"/>
                <a:gd name="T16" fmla="*/ 536 w 712"/>
                <a:gd name="T17" fmla="*/ 6 h 838"/>
                <a:gd name="T18" fmla="*/ 632 w 712"/>
                <a:gd name="T19" fmla="*/ 0 h 8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2"/>
                <a:gd name="T31" fmla="*/ 0 h 838"/>
                <a:gd name="T32" fmla="*/ 712 w 712"/>
                <a:gd name="T33" fmla="*/ 838 h 8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2" h="838">
                  <a:moveTo>
                    <a:pt x="656" y="6"/>
                  </a:moveTo>
                  <a:lnTo>
                    <a:pt x="696" y="198"/>
                  </a:lnTo>
                  <a:lnTo>
                    <a:pt x="704" y="414"/>
                  </a:lnTo>
                  <a:lnTo>
                    <a:pt x="712" y="614"/>
                  </a:lnTo>
                  <a:lnTo>
                    <a:pt x="40" y="838"/>
                  </a:lnTo>
                  <a:lnTo>
                    <a:pt x="0" y="438"/>
                  </a:lnTo>
                  <a:lnTo>
                    <a:pt x="248" y="142"/>
                  </a:lnTo>
                  <a:lnTo>
                    <a:pt x="384" y="54"/>
                  </a:lnTo>
                  <a:lnTo>
                    <a:pt x="536" y="6"/>
                  </a:lnTo>
                  <a:lnTo>
                    <a:pt x="632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4370" y="533"/>
              <a:ext cx="355" cy="441"/>
            </a:xfrm>
            <a:custGeom>
              <a:avLst/>
              <a:gdLst>
                <a:gd name="T0" fmla="*/ 432 w 520"/>
                <a:gd name="T1" fmla="*/ 32 h 656"/>
                <a:gd name="T2" fmla="*/ 456 w 520"/>
                <a:gd name="T3" fmla="*/ 160 h 656"/>
                <a:gd name="T4" fmla="*/ 480 w 520"/>
                <a:gd name="T5" fmla="*/ 368 h 656"/>
                <a:gd name="T6" fmla="*/ 520 w 520"/>
                <a:gd name="T7" fmla="*/ 504 h 656"/>
                <a:gd name="T8" fmla="*/ 136 w 520"/>
                <a:gd name="T9" fmla="*/ 656 h 656"/>
                <a:gd name="T10" fmla="*/ 112 w 520"/>
                <a:gd name="T11" fmla="*/ 520 h 656"/>
                <a:gd name="T12" fmla="*/ 96 w 520"/>
                <a:gd name="T13" fmla="*/ 384 h 656"/>
                <a:gd name="T14" fmla="*/ 80 w 520"/>
                <a:gd name="T15" fmla="*/ 176 h 656"/>
                <a:gd name="T16" fmla="*/ 0 w 520"/>
                <a:gd name="T17" fmla="*/ 24 h 656"/>
                <a:gd name="T18" fmla="*/ 200 w 520"/>
                <a:gd name="T19" fmla="*/ 0 h 656"/>
                <a:gd name="T20" fmla="*/ 417 w 520"/>
                <a:gd name="T21" fmla="*/ 35 h 6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0"/>
                <a:gd name="T34" fmla="*/ 0 h 656"/>
                <a:gd name="T35" fmla="*/ 520 w 520"/>
                <a:gd name="T36" fmla="*/ 656 h 6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0" h="656">
                  <a:moveTo>
                    <a:pt x="432" y="32"/>
                  </a:moveTo>
                  <a:lnTo>
                    <a:pt x="456" y="160"/>
                  </a:lnTo>
                  <a:lnTo>
                    <a:pt x="480" y="368"/>
                  </a:lnTo>
                  <a:lnTo>
                    <a:pt x="520" y="504"/>
                  </a:lnTo>
                  <a:lnTo>
                    <a:pt x="136" y="656"/>
                  </a:lnTo>
                  <a:lnTo>
                    <a:pt x="112" y="520"/>
                  </a:lnTo>
                  <a:lnTo>
                    <a:pt x="96" y="384"/>
                  </a:lnTo>
                  <a:lnTo>
                    <a:pt x="80" y="176"/>
                  </a:lnTo>
                  <a:lnTo>
                    <a:pt x="0" y="24"/>
                  </a:lnTo>
                  <a:lnTo>
                    <a:pt x="200" y="0"/>
                  </a:lnTo>
                  <a:lnTo>
                    <a:pt x="417" y="35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179388" y="836613"/>
            <a:ext cx="1017587" cy="5386387"/>
            <a:chOff x="113" y="527"/>
            <a:chExt cx="641" cy="3393"/>
          </a:xfrm>
        </p:grpSpPr>
        <p:pic>
          <p:nvPicPr>
            <p:cNvPr id="5" name="Rectangle à coins arrondis 5"/>
            <p:cNvPicPr>
              <a:picLocks noChangeArrowheads="1"/>
            </p:cNvPicPr>
            <p:nvPr/>
          </p:nvPicPr>
          <p:blipFill>
            <a:blip r:embed="rId2" cstate="print"/>
            <a:srcRect t="31677"/>
            <a:stretch>
              <a:fillRect/>
            </a:stretch>
          </p:blipFill>
          <p:spPr bwMode="auto">
            <a:xfrm>
              <a:off x="113" y="2160"/>
              <a:ext cx="641" cy="1760"/>
            </a:xfrm>
            <a:prstGeom prst="rect">
              <a:avLst/>
            </a:prstGeom>
            <a:noFill/>
          </p:spPr>
        </p:pic>
        <p:pic>
          <p:nvPicPr>
            <p:cNvPr id="6" name="Rectangle à coins arrondis 5"/>
            <p:cNvPicPr>
              <a:picLocks noChangeArrowheads="1"/>
            </p:cNvPicPr>
            <p:nvPr/>
          </p:nvPicPr>
          <p:blipFill>
            <a:blip r:embed="rId2" cstate="print"/>
            <a:srcRect b="36607"/>
            <a:stretch>
              <a:fillRect/>
            </a:stretch>
          </p:blipFill>
          <p:spPr bwMode="auto">
            <a:xfrm>
              <a:off x="113" y="527"/>
              <a:ext cx="641" cy="1633"/>
            </a:xfrm>
            <a:prstGeom prst="rect">
              <a:avLst/>
            </a:prstGeom>
            <a:noFill/>
          </p:spPr>
        </p:pic>
      </p:grpSp>
      <p:pic>
        <p:nvPicPr>
          <p:cNvPr id="8" name="Image 6" descr="hutchinson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6245225"/>
            <a:ext cx="1343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 rot="10800000">
            <a:off x="428625" y="6535738"/>
            <a:ext cx="67865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5" descr="Teaming up + 5 couleurs copi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52388"/>
            <a:ext cx="27828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 userDrawn="1"/>
        </p:nvSpPr>
        <p:spPr>
          <a:xfrm>
            <a:off x="787400" y="1773238"/>
            <a:ext cx="8215313" cy="4086225"/>
          </a:xfrm>
          <a:prstGeom prst="roundRect">
            <a:avLst>
              <a:gd name="adj" fmla="val 6261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403648" y="2708920"/>
            <a:ext cx="7200900" cy="26638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Font typeface="Wingdings" pitchFamily="2" charset="2"/>
              <a:buChar char="ü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1403350" y="1989138"/>
            <a:ext cx="7345363" cy="5032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4658E"/>
                </a:solidFill>
              </a:defRPr>
            </a:lvl1pPr>
            <a:lvl2pPr>
              <a:defRPr sz="3600">
                <a:solidFill>
                  <a:srgbClr val="60C7FA"/>
                </a:solidFill>
              </a:defRPr>
            </a:lvl2pPr>
            <a:lvl3pPr>
              <a:defRPr sz="3600">
                <a:solidFill>
                  <a:srgbClr val="60C7FA"/>
                </a:solidFill>
              </a:defRPr>
            </a:lvl3pPr>
            <a:lvl4pPr>
              <a:defRPr sz="3600">
                <a:solidFill>
                  <a:srgbClr val="60C7FA"/>
                </a:solidFill>
              </a:defRPr>
            </a:lvl4pPr>
            <a:lvl5pPr>
              <a:defRPr sz="3600">
                <a:solidFill>
                  <a:srgbClr val="60C7F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3D16-8E7D-4640-9A96-9F1C8A156CDC}" type="datetimeFigureOut">
              <a:rPr lang="fr-FR"/>
              <a:pPr>
                <a:defRPr/>
              </a:pPr>
              <a:t>13/04/2012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428596" y="781888"/>
            <a:ext cx="785818" cy="5365670"/>
          </a:xfrm>
          <a:prstGeom prst="roundRect">
            <a:avLst/>
          </a:prstGeom>
          <a:solidFill>
            <a:srgbClr val="44658E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à coins arrondis 4"/>
          <p:cNvSpPr/>
          <p:nvPr userDrawn="1"/>
        </p:nvSpPr>
        <p:spPr>
          <a:xfrm>
            <a:off x="571500" y="981075"/>
            <a:ext cx="8215313" cy="4824413"/>
          </a:xfrm>
          <a:prstGeom prst="roundRect">
            <a:avLst>
              <a:gd name="adj" fmla="val 6261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403648" y="2708920"/>
            <a:ext cx="7200900" cy="2663825"/>
          </a:xfrm>
          <a:prstGeom prst="rect">
            <a:avLst/>
          </a:prstGeom>
        </p:spPr>
        <p:txBody>
          <a:bodyPr/>
          <a:lstStyle>
            <a:lvl1pPr>
              <a:buClr>
                <a:srgbClr val="44658E"/>
              </a:buClr>
              <a:buFont typeface="Wingdings" pitchFamily="2" charset="2"/>
              <a:buChar char="Ø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44658E"/>
              </a:buClr>
              <a:buFont typeface="Arial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44658E"/>
              </a:buClr>
              <a:buFont typeface="Wingdings" pitchFamily="2" charset="2"/>
              <a:buChar char="ü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44658E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44658E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1403350" y="1989138"/>
            <a:ext cx="7345363" cy="5032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4658E"/>
                </a:solidFill>
              </a:defRPr>
            </a:lvl1pPr>
            <a:lvl2pPr>
              <a:defRPr sz="3600">
                <a:solidFill>
                  <a:srgbClr val="60C7FA"/>
                </a:solidFill>
              </a:defRPr>
            </a:lvl2pPr>
            <a:lvl3pPr>
              <a:defRPr sz="3600">
                <a:solidFill>
                  <a:srgbClr val="60C7FA"/>
                </a:solidFill>
              </a:defRPr>
            </a:lvl3pPr>
            <a:lvl4pPr>
              <a:defRPr sz="3600">
                <a:solidFill>
                  <a:srgbClr val="60C7FA"/>
                </a:solidFill>
              </a:defRPr>
            </a:lvl4pPr>
            <a:lvl5pPr>
              <a:defRPr sz="3600">
                <a:solidFill>
                  <a:srgbClr val="60C7F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2ADF-60E1-42FF-B010-BBF5324F4BCC}" type="datetimeFigureOut">
              <a:rPr lang="fr-FR"/>
              <a:pPr>
                <a:defRPr/>
              </a:pPr>
              <a:t>13/04/2012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 userDrawn="1"/>
        </p:nvSpPr>
        <p:spPr>
          <a:xfrm>
            <a:off x="571500" y="1412875"/>
            <a:ext cx="8215313" cy="4752975"/>
          </a:xfrm>
          <a:prstGeom prst="roundRect">
            <a:avLst>
              <a:gd name="adj" fmla="val 6261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107505" y="116632"/>
            <a:ext cx="6192688" cy="1152128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44658E"/>
                </a:solidFill>
              </a:defRPr>
            </a:lvl1pPr>
            <a:lvl2pPr>
              <a:defRPr sz="3600">
                <a:solidFill>
                  <a:srgbClr val="60C7FA"/>
                </a:solidFill>
              </a:defRPr>
            </a:lvl2pPr>
            <a:lvl3pPr>
              <a:defRPr sz="3600">
                <a:solidFill>
                  <a:srgbClr val="60C7FA"/>
                </a:solidFill>
              </a:defRPr>
            </a:lvl3pPr>
            <a:lvl4pPr>
              <a:defRPr sz="3600">
                <a:solidFill>
                  <a:srgbClr val="60C7FA"/>
                </a:solidFill>
              </a:defRPr>
            </a:lvl4pPr>
            <a:lvl5pPr>
              <a:defRPr sz="3600">
                <a:solidFill>
                  <a:srgbClr val="60C7FA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2452-80F6-446E-8C59-737DA0B93EF6}" type="datetimeFigureOut">
              <a:rPr lang="fr-FR"/>
              <a:pPr>
                <a:defRPr/>
              </a:pPr>
              <a:t>13/04/2012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2000250" y="3429000"/>
            <a:ext cx="4071938" cy="1571625"/>
            <a:chOff x="2000232" y="3429000"/>
            <a:chExt cx="4071966" cy="1571636"/>
          </a:xfrm>
        </p:grpSpPr>
        <p:sp>
          <p:nvSpPr>
            <p:cNvPr id="4" name="Croix 7"/>
            <p:cNvSpPr/>
            <p:nvPr userDrawn="1"/>
          </p:nvSpPr>
          <p:spPr>
            <a:xfrm>
              <a:off x="2500298" y="3429000"/>
              <a:ext cx="428628" cy="428628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5" name="Croix 8"/>
            <p:cNvSpPr/>
            <p:nvPr userDrawn="1"/>
          </p:nvSpPr>
          <p:spPr>
            <a:xfrm>
              <a:off x="5500694" y="4357695"/>
              <a:ext cx="571504" cy="571504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6" name="Croix 10"/>
            <p:cNvSpPr/>
            <p:nvPr userDrawn="1"/>
          </p:nvSpPr>
          <p:spPr>
            <a:xfrm>
              <a:off x="4429124" y="3929067"/>
              <a:ext cx="357190" cy="357189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7" name="Croix 11"/>
            <p:cNvSpPr/>
            <p:nvPr userDrawn="1"/>
          </p:nvSpPr>
          <p:spPr>
            <a:xfrm>
              <a:off x="4214810" y="4500571"/>
              <a:ext cx="214313" cy="214313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8" name="Croix 12"/>
            <p:cNvSpPr/>
            <p:nvPr userDrawn="1"/>
          </p:nvSpPr>
          <p:spPr>
            <a:xfrm>
              <a:off x="4500562" y="4786323"/>
              <a:ext cx="214313" cy="214313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9" name="Croix 13"/>
            <p:cNvSpPr/>
            <p:nvPr userDrawn="1"/>
          </p:nvSpPr>
          <p:spPr>
            <a:xfrm>
              <a:off x="5214942" y="4071943"/>
              <a:ext cx="285752" cy="285752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0" name="Croix 14"/>
            <p:cNvSpPr/>
            <p:nvPr userDrawn="1"/>
          </p:nvSpPr>
          <p:spPr>
            <a:xfrm>
              <a:off x="2000232" y="3786191"/>
              <a:ext cx="214314" cy="214313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1" name="Croix 15"/>
            <p:cNvSpPr/>
            <p:nvPr userDrawn="1"/>
          </p:nvSpPr>
          <p:spPr>
            <a:xfrm>
              <a:off x="3071802" y="4857760"/>
              <a:ext cx="142876" cy="142876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2" name="Croix 16"/>
            <p:cNvSpPr/>
            <p:nvPr userDrawn="1"/>
          </p:nvSpPr>
          <p:spPr>
            <a:xfrm>
              <a:off x="4929190" y="4643447"/>
              <a:ext cx="142876" cy="142876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</p:grpSp>
      <p:sp>
        <p:nvSpPr>
          <p:cNvPr id="13" name="Rectangle à coins arrondis 12"/>
          <p:cNvSpPr/>
          <p:nvPr userDrawn="1"/>
        </p:nvSpPr>
        <p:spPr>
          <a:xfrm>
            <a:off x="428596" y="2714620"/>
            <a:ext cx="5715040" cy="2428892"/>
          </a:xfrm>
          <a:prstGeom prst="roundRect">
            <a:avLst>
              <a:gd name="adj" fmla="val 5802"/>
            </a:avLst>
          </a:prstGeom>
          <a:solidFill>
            <a:srgbClr val="44658E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4" name="Groupe 15"/>
          <p:cNvGrpSpPr>
            <a:grpSpLocks/>
          </p:cNvGrpSpPr>
          <p:nvPr userDrawn="1"/>
        </p:nvGrpSpPr>
        <p:grpSpPr bwMode="auto">
          <a:xfrm>
            <a:off x="1979613" y="3429000"/>
            <a:ext cx="4071937" cy="1571625"/>
            <a:chOff x="2000232" y="3429000"/>
            <a:chExt cx="4071966" cy="1571636"/>
          </a:xfrm>
        </p:grpSpPr>
        <p:sp>
          <p:nvSpPr>
            <p:cNvPr id="15" name="Croix 14"/>
            <p:cNvSpPr/>
            <p:nvPr userDrawn="1"/>
          </p:nvSpPr>
          <p:spPr>
            <a:xfrm>
              <a:off x="2500298" y="3429000"/>
              <a:ext cx="428628" cy="428628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7" name="Croix 16"/>
            <p:cNvSpPr/>
            <p:nvPr userDrawn="1"/>
          </p:nvSpPr>
          <p:spPr>
            <a:xfrm>
              <a:off x="5500694" y="4357695"/>
              <a:ext cx="571504" cy="571504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8" name="Croix 17"/>
            <p:cNvSpPr/>
            <p:nvPr userDrawn="1"/>
          </p:nvSpPr>
          <p:spPr>
            <a:xfrm>
              <a:off x="4429124" y="3929067"/>
              <a:ext cx="357190" cy="357189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19" name="Croix 18"/>
            <p:cNvSpPr/>
            <p:nvPr userDrawn="1"/>
          </p:nvSpPr>
          <p:spPr>
            <a:xfrm>
              <a:off x="4214810" y="4500571"/>
              <a:ext cx="214315" cy="214313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0" name="Croix 19"/>
            <p:cNvSpPr/>
            <p:nvPr userDrawn="1"/>
          </p:nvSpPr>
          <p:spPr>
            <a:xfrm>
              <a:off x="4500562" y="4786323"/>
              <a:ext cx="214315" cy="214313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1" name="Croix 20"/>
            <p:cNvSpPr/>
            <p:nvPr userDrawn="1"/>
          </p:nvSpPr>
          <p:spPr>
            <a:xfrm>
              <a:off x="5214942" y="4071943"/>
              <a:ext cx="285752" cy="285752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2" name="Croix 21"/>
            <p:cNvSpPr/>
            <p:nvPr userDrawn="1"/>
          </p:nvSpPr>
          <p:spPr>
            <a:xfrm>
              <a:off x="2000232" y="3786191"/>
              <a:ext cx="214314" cy="214313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3" name="Croix 22"/>
            <p:cNvSpPr/>
            <p:nvPr userDrawn="1"/>
          </p:nvSpPr>
          <p:spPr>
            <a:xfrm>
              <a:off x="3071802" y="4857760"/>
              <a:ext cx="142876" cy="142876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  <p:sp>
          <p:nvSpPr>
            <p:cNvPr id="24" name="Croix 23"/>
            <p:cNvSpPr/>
            <p:nvPr userDrawn="1"/>
          </p:nvSpPr>
          <p:spPr>
            <a:xfrm>
              <a:off x="4929190" y="4643447"/>
              <a:ext cx="142876" cy="142876"/>
            </a:xfrm>
            <a:prstGeom prst="plus">
              <a:avLst>
                <a:gd name="adj" fmla="val 437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b="1"/>
            </a:p>
          </p:txBody>
        </p:sp>
      </p:grpSp>
      <p:pic>
        <p:nvPicPr>
          <p:cNvPr id="25" name="Image 6" descr="hutchins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225" y="6245225"/>
            <a:ext cx="1343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25"/>
          <p:cNvCxnSpPr/>
          <p:nvPr userDrawn="1"/>
        </p:nvCxnSpPr>
        <p:spPr>
          <a:xfrm rot="10800000">
            <a:off x="428625" y="6535738"/>
            <a:ext cx="67865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5" descr="Teaming up + 5 couleurs copi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2388"/>
            <a:ext cx="27828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à coins arrondis 27"/>
          <p:cNvSpPr/>
          <p:nvPr userDrawn="1"/>
        </p:nvSpPr>
        <p:spPr>
          <a:xfrm>
            <a:off x="3500438" y="1571625"/>
            <a:ext cx="5072062" cy="1428750"/>
          </a:xfrm>
          <a:prstGeom prst="roundRect">
            <a:avLst>
              <a:gd name="adj" fmla="val 6261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>
          <a:xfrm>
            <a:off x="3851275" y="1773238"/>
            <a:ext cx="4608513" cy="863674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347E-EC12-49A5-A030-A505C3C86D89}" type="datetimeFigureOut">
              <a:rPr lang="fr-FR"/>
              <a:pPr>
                <a:defRPr/>
              </a:pPr>
              <a:t>13/04/2012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4"/>
          <p:cNvGrpSpPr>
            <a:grpSpLocks/>
          </p:cNvGrpSpPr>
          <p:nvPr userDrawn="1"/>
        </p:nvGrpSpPr>
        <p:grpSpPr bwMode="auto">
          <a:xfrm>
            <a:off x="899915" y="3659064"/>
            <a:ext cx="5327650" cy="2501900"/>
            <a:chOff x="295" y="1661"/>
            <a:chExt cx="3356" cy="1576"/>
          </a:xfrm>
        </p:grpSpPr>
        <p:sp>
          <p:nvSpPr>
            <p:cNvPr id="4" name="Rectangle à coins arrondis 6"/>
            <p:cNvSpPr/>
            <p:nvPr userDrawn="1"/>
          </p:nvSpPr>
          <p:spPr>
            <a:xfrm>
              <a:off x="355" y="1717"/>
              <a:ext cx="3238" cy="1465"/>
            </a:xfrm>
            <a:prstGeom prst="roundRect">
              <a:avLst>
                <a:gd name="adj" fmla="val 5802"/>
              </a:avLst>
            </a:prstGeom>
            <a:solidFill>
              <a:srgbClr val="44658E"/>
            </a:solidFill>
            <a:ln>
              <a:noFill/>
            </a:ln>
            <a:effectLst>
              <a:glow rad="101600">
                <a:schemeClr val="bg1">
                  <a:lumMod val="6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5" name="Group 53"/>
            <p:cNvGrpSpPr>
              <a:grpSpLocks/>
            </p:cNvGrpSpPr>
            <p:nvPr userDrawn="1"/>
          </p:nvGrpSpPr>
          <p:grpSpPr bwMode="auto">
            <a:xfrm>
              <a:off x="2789" y="2840"/>
              <a:ext cx="715" cy="276"/>
              <a:chOff x="3923" y="3698"/>
              <a:chExt cx="715" cy="276"/>
            </a:xfrm>
          </p:grpSpPr>
          <p:sp>
            <p:nvSpPr>
              <p:cNvPr id="6" name="Croix 5"/>
              <p:cNvSpPr/>
              <p:nvPr userDrawn="1"/>
            </p:nvSpPr>
            <p:spPr>
              <a:xfrm>
                <a:off x="4011" y="3698"/>
                <a:ext cx="75" cy="76"/>
              </a:xfrm>
              <a:prstGeom prst="plus">
                <a:avLst>
                  <a:gd name="adj" fmla="val 4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Croix 6"/>
              <p:cNvSpPr/>
              <p:nvPr userDrawn="1"/>
            </p:nvSpPr>
            <p:spPr>
              <a:xfrm>
                <a:off x="4537" y="3861"/>
                <a:ext cx="101" cy="100"/>
              </a:xfrm>
              <a:prstGeom prst="plus">
                <a:avLst>
                  <a:gd name="adj" fmla="val 4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Croix 7"/>
              <p:cNvSpPr/>
              <p:nvPr userDrawn="1"/>
            </p:nvSpPr>
            <p:spPr>
              <a:xfrm>
                <a:off x="4350" y="3786"/>
                <a:ext cx="63" cy="62"/>
              </a:xfrm>
              <a:prstGeom prst="plus">
                <a:avLst>
                  <a:gd name="adj" fmla="val 4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Croix 8"/>
              <p:cNvSpPr/>
              <p:nvPr userDrawn="1"/>
            </p:nvSpPr>
            <p:spPr>
              <a:xfrm>
                <a:off x="4312" y="3886"/>
                <a:ext cx="38" cy="38"/>
              </a:xfrm>
              <a:prstGeom prst="plus">
                <a:avLst>
                  <a:gd name="adj" fmla="val 4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Croix 9"/>
              <p:cNvSpPr/>
              <p:nvPr userDrawn="1"/>
            </p:nvSpPr>
            <p:spPr>
              <a:xfrm>
                <a:off x="4362" y="3936"/>
                <a:ext cx="38" cy="38"/>
              </a:xfrm>
              <a:prstGeom prst="plus">
                <a:avLst>
                  <a:gd name="adj" fmla="val 4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Croix 10"/>
              <p:cNvSpPr/>
              <p:nvPr userDrawn="1"/>
            </p:nvSpPr>
            <p:spPr>
              <a:xfrm>
                <a:off x="4487" y="3811"/>
                <a:ext cx="50" cy="50"/>
              </a:xfrm>
              <a:prstGeom prst="plus">
                <a:avLst>
                  <a:gd name="adj" fmla="val 4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Croix 11"/>
              <p:cNvSpPr/>
              <p:nvPr userDrawn="1"/>
            </p:nvSpPr>
            <p:spPr>
              <a:xfrm>
                <a:off x="3923" y="3761"/>
                <a:ext cx="38" cy="38"/>
              </a:xfrm>
              <a:prstGeom prst="plus">
                <a:avLst>
                  <a:gd name="adj" fmla="val 4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Croix 12"/>
              <p:cNvSpPr/>
              <p:nvPr userDrawn="1"/>
            </p:nvSpPr>
            <p:spPr>
              <a:xfrm>
                <a:off x="4111" y="3949"/>
                <a:ext cx="25" cy="25"/>
              </a:xfrm>
              <a:prstGeom prst="plus">
                <a:avLst>
                  <a:gd name="adj" fmla="val 4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Croix 13"/>
              <p:cNvSpPr/>
              <p:nvPr userDrawn="1"/>
            </p:nvSpPr>
            <p:spPr>
              <a:xfrm>
                <a:off x="4437" y="3911"/>
                <a:ext cx="25" cy="25"/>
              </a:xfrm>
              <a:prstGeom prst="plus">
                <a:avLst>
                  <a:gd name="adj" fmla="val 4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b="1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5" name="Image 6" descr="hutchins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225" y="6245225"/>
            <a:ext cx="1343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 userDrawn="1"/>
        </p:nvCxnSpPr>
        <p:spPr>
          <a:xfrm rot="10800000">
            <a:off x="428625" y="6535738"/>
            <a:ext cx="67865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5" descr="Teaming up + 5 couleurs copi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2388"/>
            <a:ext cx="27828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 userDrawn="1"/>
        </p:nvCxnSpPr>
        <p:spPr>
          <a:xfrm>
            <a:off x="357188" y="1643063"/>
            <a:ext cx="83581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 userDrawn="1"/>
        </p:nvSpPr>
        <p:spPr>
          <a:xfrm>
            <a:off x="539552" y="3212976"/>
            <a:ext cx="2160588" cy="785813"/>
          </a:xfrm>
          <a:prstGeom prst="roundRect">
            <a:avLst>
              <a:gd name="adj" fmla="val 2682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/>
          <a:lstStyle/>
          <a:p>
            <a:r>
              <a:rPr lang="en-US" dirty="0">
                <a:solidFill>
                  <a:srgbClr val="A6A6A6"/>
                </a:solidFill>
              </a:rPr>
              <a:t>CONCLUSION</a:t>
            </a:r>
            <a:endParaRPr lang="fr-FR" dirty="0">
              <a:solidFill>
                <a:srgbClr val="A6A6A6"/>
              </a:solidFill>
            </a:endParaRPr>
          </a:p>
        </p:txBody>
      </p:sp>
      <p:sp>
        <p:nvSpPr>
          <p:cNvPr id="21" name="Rectangle à coins arrondis 20"/>
          <p:cNvSpPr/>
          <p:nvPr userDrawn="1"/>
        </p:nvSpPr>
        <p:spPr>
          <a:xfrm>
            <a:off x="3680171" y="2107679"/>
            <a:ext cx="5140301" cy="1204525"/>
          </a:xfrm>
          <a:prstGeom prst="roundRect">
            <a:avLst>
              <a:gd name="adj" fmla="val 5802"/>
            </a:avLst>
          </a:prstGeom>
          <a:solidFill>
            <a:srgbClr val="44658E"/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à coins arrondis 18"/>
          <p:cNvSpPr/>
          <p:nvPr userDrawn="1"/>
        </p:nvSpPr>
        <p:spPr>
          <a:xfrm>
            <a:off x="2720026" y="1556792"/>
            <a:ext cx="2303462" cy="785813"/>
          </a:xfrm>
          <a:prstGeom prst="roundRect">
            <a:avLst>
              <a:gd name="adj" fmla="val 2682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/>
          <a:lstStyle/>
          <a:p>
            <a:r>
              <a:rPr lang="en-US" dirty="0" smtClean="0">
                <a:solidFill>
                  <a:srgbClr val="A6A6A6"/>
                </a:solidFill>
              </a:rPr>
              <a:t>KEY POINTS</a:t>
            </a:r>
            <a:endParaRPr lang="fr-FR" dirty="0">
              <a:solidFill>
                <a:srgbClr val="A6A6A6"/>
              </a:solidFill>
            </a:endParaRP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2051274" y="3947641"/>
            <a:ext cx="5976664" cy="26638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5" name="Espace réservé de la date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20DD-D3E2-42B0-A75C-A523A5908F79}" type="datetimeFigureOut">
              <a:rPr lang="fr-FR"/>
              <a:pPr>
                <a:defRPr/>
              </a:pPr>
              <a:t>13/04/2012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86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48242-87DC-405B-ACEE-6D73AABFF276}" type="datetimeFigureOut">
              <a:rPr lang="fr-FR"/>
              <a:pPr>
                <a:defRPr/>
              </a:pPr>
              <a:t>13/04/2012</a:t>
            </a:fld>
            <a:endParaRPr lang="fr-FR"/>
          </a:p>
        </p:txBody>
      </p:sp>
      <p:pic>
        <p:nvPicPr>
          <p:cNvPr id="1027" name="Image 6" descr="hutchinson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5225" y="6245225"/>
            <a:ext cx="1343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 userDrawn="1"/>
        </p:nvCxnSpPr>
        <p:spPr>
          <a:xfrm rot="10800000">
            <a:off x="428625" y="6535738"/>
            <a:ext cx="67865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Image 5" descr="Teaming up + 5 couleurs copie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52388"/>
            <a:ext cx="27828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9.e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em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oleObject" Target="../embeddings/Feuille_Microsoft_Excel_97-20031.xls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10" Type="http://schemas.openxmlformats.org/officeDocument/2006/relationships/image" Target="../media/image28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"/>
          <p:cNvSpPr>
            <a:spLocks/>
          </p:cNvSpPr>
          <p:nvPr/>
        </p:nvSpPr>
        <p:spPr bwMode="auto">
          <a:xfrm>
            <a:off x="1258888" y="549176"/>
            <a:ext cx="619343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7F7F7F"/>
                </a:solidFill>
                <a:latin typeface="Calibri" pitchFamily="34" charset="0"/>
              </a:rPr>
              <a:t>Transmission Loss per incident waves</a:t>
            </a:r>
            <a:endParaRPr lang="en-US" sz="2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357291" y="1125538"/>
            <a:ext cx="7286676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Diffuse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field : 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- same probability for every directions of place waves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Real life measurement :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- truncation of some waves (wall proximity)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643042" y="6000768"/>
            <a:ext cx="4903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Truncation of waves gives higher TL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92" y="2420938"/>
            <a:ext cx="5427663" cy="3592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92" y="2428875"/>
            <a:ext cx="5427663" cy="3592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80" y="2428875"/>
            <a:ext cx="5427662" cy="3592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92" y="2438400"/>
            <a:ext cx="5427663" cy="3592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95403" y="3113088"/>
            <a:ext cx="1819275" cy="2260600"/>
            <a:chOff x="431" y="754"/>
            <a:chExt cx="1146" cy="1424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857" y="1126"/>
              <a:ext cx="581" cy="633"/>
              <a:chOff x="2880" y="1616"/>
              <a:chExt cx="999" cy="1089"/>
            </a:xfrm>
          </p:grpSpPr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3062" y="1843"/>
                <a:ext cx="635" cy="63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4"/>
              <p:cNvSpPr>
                <a:spLocks noChangeArrowheads="1"/>
              </p:cNvSpPr>
              <p:nvPr/>
            </p:nvSpPr>
            <p:spPr bwMode="auto">
              <a:xfrm>
                <a:off x="2970" y="1751"/>
                <a:ext cx="818" cy="8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5"/>
              <p:cNvSpPr>
                <a:spLocks noChangeArrowheads="1"/>
              </p:cNvSpPr>
              <p:nvPr/>
            </p:nvSpPr>
            <p:spPr bwMode="auto">
              <a:xfrm>
                <a:off x="2881" y="1662"/>
                <a:ext cx="998" cy="99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545" cy="108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2" name="Picture 17" descr="MCNA02127_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 flipV="1">
              <a:off x="593" y="1435"/>
              <a:ext cx="9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1028" y="1936"/>
              <a:ext cx="94" cy="22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 rot="5400000">
              <a:off x="1031" y="1632"/>
              <a:ext cx="78" cy="101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93" y="865"/>
              <a:ext cx="307" cy="311"/>
              <a:chOff x="647" y="956"/>
              <a:chExt cx="397" cy="402"/>
            </a:xfrm>
          </p:grpSpPr>
          <p:pic>
            <p:nvPicPr>
              <p:cNvPr id="68" name="Picture 2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-1432798">
                <a:off x="647" y="981"/>
                <a:ext cx="313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 rot="1304754" flipV="1">
                <a:off x="682" y="1156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3"/>
              <p:cNvSpPr>
                <a:spLocks noChangeShapeType="1"/>
              </p:cNvSpPr>
              <p:nvPr/>
            </p:nvSpPr>
            <p:spPr bwMode="auto">
              <a:xfrm rot="1304754">
                <a:off x="811" y="956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 rot="1304754">
                <a:off x="859" y="975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1024" y="759"/>
              <a:ext cx="94" cy="22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 rot="5400000">
              <a:off x="1027" y="286"/>
              <a:ext cx="78" cy="101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 rot="-2089400">
              <a:off x="431" y="1291"/>
              <a:ext cx="307" cy="311"/>
              <a:chOff x="647" y="956"/>
              <a:chExt cx="397" cy="402"/>
            </a:xfrm>
          </p:grpSpPr>
          <p:pic>
            <p:nvPicPr>
              <p:cNvPr id="64" name="Picture 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-1432798">
                <a:off x="647" y="981"/>
                <a:ext cx="313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Line 29"/>
              <p:cNvSpPr>
                <a:spLocks noChangeShapeType="1"/>
              </p:cNvSpPr>
              <p:nvPr/>
            </p:nvSpPr>
            <p:spPr bwMode="auto">
              <a:xfrm rot="1304754" flipV="1">
                <a:off x="682" y="1156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30"/>
              <p:cNvSpPr>
                <a:spLocks noChangeShapeType="1"/>
              </p:cNvSpPr>
              <p:nvPr/>
            </p:nvSpPr>
            <p:spPr bwMode="auto">
              <a:xfrm rot="1304754">
                <a:off x="811" y="956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31"/>
              <p:cNvSpPr>
                <a:spLocks noChangeShapeType="1"/>
              </p:cNvSpPr>
              <p:nvPr/>
            </p:nvSpPr>
            <p:spPr bwMode="auto">
              <a:xfrm rot="1304754">
                <a:off x="859" y="975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 rot="-3636306">
              <a:off x="643" y="1689"/>
              <a:ext cx="307" cy="312"/>
              <a:chOff x="647" y="956"/>
              <a:chExt cx="397" cy="402"/>
            </a:xfrm>
          </p:grpSpPr>
          <p:pic>
            <p:nvPicPr>
              <p:cNvPr id="60" name="Picture 3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-1432798">
                <a:off x="647" y="981"/>
                <a:ext cx="313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 rot="1304754" flipV="1">
                <a:off x="682" y="1156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35"/>
              <p:cNvSpPr>
                <a:spLocks noChangeShapeType="1"/>
              </p:cNvSpPr>
              <p:nvPr/>
            </p:nvSpPr>
            <p:spPr bwMode="auto">
              <a:xfrm rot="1304754">
                <a:off x="811" y="956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36"/>
              <p:cNvSpPr>
                <a:spLocks noChangeShapeType="1"/>
              </p:cNvSpPr>
              <p:nvPr/>
            </p:nvSpPr>
            <p:spPr bwMode="auto">
              <a:xfrm rot="1304754">
                <a:off x="859" y="975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" name="Text Box 37"/>
          <p:cNvSpPr txBox="1">
            <a:spLocks noChangeArrowheads="1"/>
          </p:cNvSpPr>
          <p:nvPr/>
        </p:nvSpPr>
        <p:spPr bwMode="auto">
          <a:xfrm>
            <a:off x="3644930" y="2428875"/>
            <a:ext cx="1368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/>
              <a:t>Glass thickness of 3,85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"/>
          <p:cNvSpPr>
            <a:spLocks/>
          </p:cNvSpPr>
          <p:nvPr/>
        </p:nvSpPr>
        <p:spPr bwMode="auto">
          <a:xfrm>
            <a:off x="1258888" y="404813"/>
            <a:ext cx="652782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7F7F7F"/>
                </a:solidFill>
                <a:latin typeface="Calibri" pitchFamily="34" charset="0"/>
              </a:rPr>
              <a:t>T</a:t>
            </a:r>
            <a:r>
              <a:rPr lang="en-US" sz="2800" dirty="0" smtClean="0">
                <a:solidFill>
                  <a:srgbClr val="7F7F7F"/>
                </a:solidFill>
                <a:latin typeface="Calibri" pitchFamily="34" charset="0"/>
              </a:rPr>
              <a:t>ransmitted power evaluation</a:t>
            </a:r>
            <a:endParaRPr lang="en-US" sz="28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6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992" y="1484313"/>
            <a:ext cx="11064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1300192" y="1989138"/>
            <a:ext cx="398462" cy="404812"/>
            <a:chOff x="647" y="956"/>
            <a:chExt cx="397" cy="402"/>
          </a:xfrm>
        </p:grpSpPr>
        <p:pic>
          <p:nvPicPr>
            <p:cNvPr id="18" name="Picture 4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432798">
              <a:off x="647" y="981"/>
              <a:ext cx="31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50"/>
            <p:cNvSpPr>
              <a:spLocks noChangeShapeType="1"/>
            </p:cNvSpPr>
            <p:nvPr/>
          </p:nvSpPr>
          <p:spPr bwMode="auto">
            <a:xfrm rot="1304754" flipV="1">
              <a:off x="682" y="1156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 rot="1304754">
              <a:off x="811" y="956"/>
              <a:ext cx="0" cy="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 rot="1304754">
              <a:off x="859" y="975"/>
              <a:ext cx="0" cy="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55"/>
          <p:cNvGrpSpPr>
            <a:grpSpLocks/>
          </p:cNvGrpSpPr>
          <p:nvPr/>
        </p:nvGrpSpPr>
        <p:grpSpPr bwMode="auto">
          <a:xfrm rot="-2089400">
            <a:off x="1300192" y="3357563"/>
            <a:ext cx="398462" cy="404812"/>
            <a:chOff x="647" y="956"/>
            <a:chExt cx="397" cy="402"/>
          </a:xfrm>
        </p:grpSpPr>
        <p:pic>
          <p:nvPicPr>
            <p:cNvPr id="23" name="Picture 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432798">
              <a:off x="647" y="981"/>
              <a:ext cx="31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Line 57"/>
            <p:cNvSpPr>
              <a:spLocks noChangeShapeType="1"/>
            </p:cNvSpPr>
            <p:nvPr/>
          </p:nvSpPr>
          <p:spPr bwMode="auto">
            <a:xfrm rot="1304754" flipV="1">
              <a:off x="682" y="1156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8"/>
            <p:cNvSpPr>
              <a:spLocks noChangeShapeType="1"/>
            </p:cNvSpPr>
            <p:nvPr/>
          </p:nvSpPr>
          <p:spPr bwMode="auto">
            <a:xfrm rot="1304754">
              <a:off x="811" y="956"/>
              <a:ext cx="0" cy="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59"/>
            <p:cNvSpPr>
              <a:spLocks noChangeShapeType="1"/>
            </p:cNvSpPr>
            <p:nvPr/>
          </p:nvSpPr>
          <p:spPr bwMode="auto">
            <a:xfrm rot="1304754">
              <a:off x="859" y="975"/>
              <a:ext cx="0" cy="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60"/>
          <p:cNvGrpSpPr>
            <a:grpSpLocks/>
          </p:cNvGrpSpPr>
          <p:nvPr/>
        </p:nvGrpSpPr>
        <p:grpSpPr bwMode="auto">
          <a:xfrm rot="-3636306">
            <a:off x="1302573" y="4650582"/>
            <a:ext cx="400050" cy="404812"/>
            <a:chOff x="647" y="956"/>
            <a:chExt cx="397" cy="402"/>
          </a:xfrm>
        </p:grpSpPr>
        <p:pic>
          <p:nvPicPr>
            <p:cNvPr id="28" name="Picture 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432798">
              <a:off x="647" y="981"/>
              <a:ext cx="31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Line 62"/>
            <p:cNvSpPr>
              <a:spLocks noChangeShapeType="1"/>
            </p:cNvSpPr>
            <p:nvPr/>
          </p:nvSpPr>
          <p:spPr bwMode="auto">
            <a:xfrm rot="1304754" flipV="1">
              <a:off x="682" y="1156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3"/>
            <p:cNvSpPr>
              <a:spLocks noChangeShapeType="1"/>
            </p:cNvSpPr>
            <p:nvPr/>
          </p:nvSpPr>
          <p:spPr bwMode="auto">
            <a:xfrm rot="1304754">
              <a:off x="811" y="956"/>
              <a:ext cx="0" cy="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 rot="1304754">
              <a:off x="859" y="975"/>
              <a:ext cx="0" cy="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78"/>
          <p:cNvSpPr txBox="1">
            <a:spLocks noChangeArrowheads="1"/>
          </p:cNvSpPr>
          <p:nvPr/>
        </p:nvSpPr>
        <p:spPr bwMode="auto">
          <a:xfrm>
            <a:off x="2917825" y="5084763"/>
            <a:ext cx="5975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Measurement of the transmitted acoustic power at 10cm from glass gives higher TL and critical frequency.</a:t>
            </a:r>
          </a:p>
        </p:txBody>
      </p:sp>
      <p:pic>
        <p:nvPicPr>
          <p:cNvPr id="33" name="Picture 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7392" y="1298575"/>
            <a:ext cx="56880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3316317" y="1325563"/>
            <a:ext cx="1368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/>
              <a:t>Glass thickness of 3,85 mm</a:t>
            </a:r>
          </a:p>
        </p:txBody>
      </p:sp>
      <p:pic>
        <p:nvPicPr>
          <p:cNvPr id="35" name="Picture 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1992" y="1484313"/>
            <a:ext cx="11064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94"/>
          <p:cNvGrpSpPr>
            <a:grpSpLocks/>
          </p:cNvGrpSpPr>
          <p:nvPr/>
        </p:nvGrpSpPr>
        <p:grpSpPr bwMode="auto">
          <a:xfrm>
            <a:off x="2036792" y="1214438"/>
            <a:ext cx="539750" cy="4230687"/>
            <a:chOff x="759" y="765"/>
            <a:chExt cx="340" cy="2665"/>
          </a:xfrm>
        </p:grpSpPr>
        <p:sp>
          <p:nvSpPr>
            <p:cNvPr id="37" name="Text Box 77"/>
            <p:cNvSpPr txBox="1">
              <a:spLocks noChangeArrowheads="1"/>
            </p:cNvSpPr>
            <p:nvPr/>
          </p:nvSpPr>
          <p:spPr bwMode="auto">
            <a:xfrm>
              <a:off x="810" y="765"/>
              <a:ext cx="2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/>
                <a:t>W</a:t>
              </a:r>
              <a:r>
                <a:rPr lang="en-US" sz="1200" i="1" baseline="-25000"/>
                <a:t>tr</a:t>
              </a:r>
            </a:p>
          </p:txBody>
        </p:sp>
        <p:sp>
          <p:nvSpPr>
            <p:cNvPr id="38" name="Line 73"/>
            <p:cNvSpPr>
              <a:spLocks noChangeShapeType="1"/>
            </p:cNvSpPr>
            <p:nvPr/>
          </p:nvSpPr>
          <p:spPr bwMode="auto">
            <a:xfrm>
              <a:off x="759" y="1006"/>
              <a:ext cx="0" cy="24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AutoShape 95"/>
          <p:cNvSpPr>
            <a:spLocks noChangeAspect="1" noChangeArrowheads="1"/>
          </p:cNvSpPr>
          <p:nvPr/>
        </p:nvSpPr>
        <p:spPr bwMode="auto">
          <a:xfrm>
            <a:off x="3027392" y="1298575"/>
            <a:ext cx="5688012" cy="364331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7.40741E-7 L 0.06944 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"/>
          <p:cNvSpPr>
            <a:spLocks/>
          </p:cNvSpPr>
          <p:nvPr/>
        </p:nvSpPr>
        <p:spPr bwMode="auto">
          <a:xfrm>
            <a:off x="1258888" y="404813"/>
            <a:ext cx="4608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7F7F7F"/>
                </a:solidFill>
                <a:latin typeface="Calibri" pitchFamily="34" charset="0"/>
              </a:rPr>
              <a:t>Effect of glass thickness</a:t>
            </a:r>
            <a:endParaRPr lang="en-US" sz="2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57290" y="4786322"/>
            <a:ext cx="731839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Char char="à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TL is increased in LF as thickness is increased.</a:t>
            </a:r>
          </a:p>
          <a:p>
            <a:pPr>
              <a:spcBef>
                <a:spcPct val="10000"/>
              </a:spcBef>
              <a:buFont typeface="Wingdings" pitchFamily="2" charset="2"/>
              <a:buChar char="à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Critical frequency LF shift with thickness increase.</a:t>
            </a:r>
          </a:p>
          <a:p>
            <a:pPr>
              <a:spcBef>
                <a:spcPct val="10000"/>
              </a:spcBef>
              <a:buFont typeface="Wingdings" pitchFamily="2" charset="2"/>
              <a:buChar char="à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Higher TL at critical frequency for large thickness.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2246303" y="2924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230428" y="288607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</a:t>
            </a:r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01740" y="1417638"/>
            <a:ext cx="1912938" cy="1435100"/>
          </a:xfrm>
          <a:prstGeom prst="rect">
            <a:avLst/>
          </a:prstGeom>
          <a:noFill/>
        </p:spPr>
      </p:pic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031885"/>
            <a:ext cx="56880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1"/>
          <p:cNvSpPr>
            <a:spLocks/>
          </p:cNvSpPr>
          <p:nvPr/>
        </p:nvSpPr>
        <p:spPr bwMode="auto">
          <a:xfrm>
            <a:off x="1258888" y="404813"/>
            <a:ext cx="5170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7F7F7F"/>
                </a:solidFill>
                <a:latin typeface="Calibri" pitchFamily="34" charset="0"/>
              </a:rPr>
              <a:t>Effect of glass run channel design</a:t>
            </a:r>
            <a:endParaRPr lang="en-US" sz="28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163" y="1557338"/>
            <a:ext cx="1441450" cy="10826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163" y="3284538"/>
            <a:ext cx="14557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346188" y="29972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/>
              <a:t>3 lips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1346188" y="12700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/>
              <a:t>2 lips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500166" y="4929198"/>
            <a:ext cx="68405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Effect at critical frequenncy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Ranking of glass run channel design</a:t>
            </a:r>
          </a:p>
        </p:txBody>
      </p:sp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173163"/>
            <a:ext cx="5427662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211513" y="1212850"/>
            <a:ext cx="1368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/>
              <a:t>Glass thickness of 3,85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"/>
          <p:cNvSpPr>
            <a:spLocks/>
          </p:cNvSpPr>
          <p:nvPr/>
        </p:nvSpPr>
        <p:spPr bwMode="auto">
          <a:xfrm>
            <a:off x="1258888" y="404813"/>
            <a:ext cx="4608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7F7F7F"/>
                </a:solidFill>
                <a:latin typeface="Calibri" pitchFamily="34" charset="0"/>
              </a:rPr>
              <a:t>Product improvement</a:t>
            </a:r>
            <a:endParaRPr lang="en-US" sz="28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4013" y="1534765"/>
            <a:ext cx="6791325" cy="4054475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57289" y="1293813"/>
            <a:ext cx="7415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Several design proposals simulated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8663" y="4063653"/>
            <a:ext cx="476250" cy="3587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 type="none" w="med" len="lg"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3488" y="3631853"/>
            <a:ext cx="460375" cy="342900"/>
          </a:xfrm>
          <a:prstGeom prst="rect">
            <a:avLst/>
          </a:prstGeom>
          <a:noFill/>
          <a:ln w="19050" algn="ctr">
            <a:solidFill>
              <a:srgbClr val="00FF00"/>
            </a:solidFill>
            <a:miter lim="800000"/>
            <a:headEnd/>
            <a:tailEnd type="none" w="med" len="lg"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3488" y="3200053"/>
            <a:ext cx="495300" cy="349250"/>
          </a:xfrm>
          <a:prstGeom prst="rect">
            <a:avLst/>
          </a:prstGeom>
          <a:noFill/>
          <a:ln w="19050" algn="ctr">
            <a:solidFill>
              <a:srgbClr val="0099FF"/>
            </a:solidFill>
            <a:miter lim="800000"/>
            <a:headEnd/>
            <a:tailEnd type="none" w="med" len="lg"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7289" y="5419742"/>
            <a:ext cx="592935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Ranking of design proposal by simulation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878038" y="1903065"/>
            <a:ext cx="1368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/>
              <a:t>Épaisseur de vitrage de 3,85 mm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5476" y="2695228"/>
            <a:ext cx="504825" cy="392112"/>
          </a:xfrm>
          <a:prstGeom prst="rect">
            <a:avLst/>
          </a:prstGeom>
          <a:noFill/>
          <a:ln w="19050" algn="ctr">
            <a:solidFill>
              <a:srgbClr val="FF3300"/>
            </a:solidFill>
            <a:miter lim="800000"/>
            <a:headEnd/>
            <a:tailEnd type="none" w="med" len="lg"/>
          </a:ln>
        </p:spPr>
      </p:pic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5978551" y="2090390"/>
            <a:ext cx="2092325" cy="1612900"/>
            <a:chOff x="3694" y="1205"/>
            <a:chExt cx="1318" cy="1016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3" y="1409"/>
              <a:ext cx="1043" cy="812"/>
            </a:xfrm>
            <a:prstGeom prst="rect">
              <a:avLst/>
            </a:prstGeom>
            <a:noFill/>
            <a:ln w="28575" algn="ctr">
              <a:solidFill>
                <a:srgbClr val="FF3300"/>
              </a:solidFill>
              <a:miter lim="800000"/>
              <a:headEnd/>
              <a:tailEnd type="none" w="med" len="lg"/>
            </a:ln>
          </p:spPr>
        </p:pic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3694" y="1205"/>
              <a:ext cx="131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u="sng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most effective design</a:t>
              </a:r>
              <a:endParaRPr lang="en-US" sz="1300" b="1" u="sng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0723E-6 L 0.03576 -0.082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texte 1"/>
          <p:cNvSpPr>
            <a:spLocks noGrp="1"/>
          </p:cNvSpPr>
          <p:nvPr>
            <p:ph type="body" sz="quarter" idx="11"/>
          </p:nvPr>
        </p:nvSpPr>
        <p:spPr bwMode="auto">
          <a:xfrm>
            <a:off x="1043608" y="4077171"/>
            <a:ext cx="5030796" cy="2016125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1800" b="1" dirty="0" smtClean="0">
                <a:sym typeface="Wingdings" pitchFamily="2" charset="2"/>
              </a:rPr>
              <a:t>Validated and reliable model that are used for:</a:t>
            </a:r>
          </a:p>
          <a:p>
            <a:pPr marL="446088" lvl="1" indent="-266700" eaLnBrk="1" hangingPunct="1"/>
            <a:r>
              <a:rPr lang="en-US" sz="1600" dirty="0" smtClean="0">
                <a:sym typeface="Wingdings" pitchFamily="2" charset="2"/>
              </a:rPr>
              <a:t>sensitivity studies on parameters such as thickness of the glass, design of the glass run channel</a:t>
            </a:r>
          </a:p>
          <a:p>
            <a:pPr marL="446088" lvl="1" indent="-266700" eaLnBrk="1" hangingPunct="1"/>
            <a:endParaRPr lang="en-US" sz="1600" dirty="0" smtClean="0">
              <a:sym typeface="Wingdings" pitchFamily="2" charset="2"/>
            </a:endParaRPr>
          </a:p>
          <a:p>
            <a:pPr marL="446088" lvl="1" indent="-266700" eaLnBrk="1" hangingPunct="1"/>
            <a:r>
              <a:rPr lang="en-US" sz="1600" dirty="0" smtClean="0">
                <a:sym typeface="Wingdings" pitchFamily="2" charset="2"/>
              </a:rPr>
              <a:t>comparison and ranking of different designs by simulation, allows less prototypes and tests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779912" y="2276872"/>
            <a:ext cx="4967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fine 3D mesh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Representative excitation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Computing of the transmitted power at the right location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851275" y="1773238"/>
            <a:ext cx="4608513" cy="86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>
                <a:solidFill>
                  <a:srgbClr val="7F7F7F"/>
                </a:solidFill>
              </a:rPr>
              <a:t>Hutchinson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/>
          </p:cNvSpPr>
          <p:nvPr/>
        </p:nvSpPr>
        <p:spPr bwMode="auto">
          <a:xfrm>
            <a:off x="1474788" y="1125538"/>
            <a:ext cx="7345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 smtClean="0">
                <a:solidFill>
                  <a:srgbClr val="44658E"/>
                </a:solidFill>
                <a:latin typeface="Calibri" pitchFamily="34" charset="0"/>
              </a:rPr>
              <a:t>Hutchinson: activities</a:t>
            </a:r>
            <a:endParaRPr lang="en-US" sz="3600">
              <a:solidFill>
                <a:srgbClr val="44658E"/>
              </a:solidFill>
              <a:latin typeface="Calibri" pitchFamily="34" charset="0"/>
            </a:endParaRPr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1331913" y="1952625"/>
            <a:ext cx="5724525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International leadership of industrial rubber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Sales Figure: </a:t>
            </a:r>
            <a:r>
              <a:rPr lang="en-US" sz="2400" b="1" dirty="0" smtClean="0">
                <a:solidFill>
                  <a:srgbClr val="595959"/>
                </a:solidFill>
                <a:latin typeface="Calibri" pitchFamily="34" charset="0"/>
              </a:rPr>
              <a:t>€2,720M</a:t>
            </a:r>
            <a:endParaRPr lang="en-US" sz="2200" b="1" dirty="0">
              <a:solidFill>
                <a:srgbClr val="595959"/>
              </a:solidFill>
              <a:latin typeface="Calibri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214414" y="3416437"/>
            <a:ext cx="2428892" cy="1869951"/>
            <a:chOff x="1727200" y="2889250"/>
            <a:chExt cx="4572000" cy="3519882"/>
          </a:xfrm>
        </p:grpSpPr>
        <p:sp>
          <p:nvSpPr>
            <p:cNvPr id="41006" name="Text Box 52"/>
            <p:cNvSpPr txBox="1">
              <a:spLocks noChangeArrowheads="1"/>
            </p:cNvSpPr>
            <p:nvPr/>
          </p:nvSpPr>
          <p:spPr bwMode="auto">
            <a:xfrm>
              <a:off x="2957513" y="3192463"/>
              <a:ext cx="225425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00"/>
            </a:p>
          </p:txBody>
        </p:sp>
        <p:graphicFrame>
          <p:nvGraphicFramePr>
            <p:cNvPr id="41007" name="Graphique 12"/>
            <p:cNvGraphicFramePr>
              <a:graphicFrameLocks/>
            </p:cNvGraphicFramePr>
            <p:nvPr/>
          </p:nvGraphicFramePr>
          <p:xfrm>
            <a:off x="2085976" y="3551239"/>
            <a:ext cx="3349625" cy="2260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1" r:id="rId5" imgW="4285859" imgH="3249450" progId="Excel.Sheet.8">
                    <p:embed/>
                  </p:oleObj>
                </mc:Choice>
                <mc:Fallback>
                  <p:oleObj r:id="rId5" imgW="4285859" imgH="3249450" progId="Excel.Sheet.8">
                    <p:embed/>
                    <p:pic>
                      <p:nvPicPr>
                        <p:cNvPr id="0" name="Graphique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5976" y="3551239"/>
                          <a:ext cx="3349625" cy="22606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ZoneTexte 23"/>
            <p:cNvSpPr txBox="1"/>
            <p:nvPr/>
          </p:nvSpPr>
          <p:spPr>
            <a:xfrm>
              <a:off x="4063633" y="2961382"/>
              <a:ext cx="874218" cy="430929"/>
            </a:xfrm>
            <a:prstGeom prst="rect">
              <a:avLst/>
            </a:prstGeom>
            <a:solidFill>
              <a:srgbClr val="BC1A6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FFFF"/>
                  </a:solidFill>
                </a:rPr>
                <a:t>12%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1011" name="ZoneTexte 27"/>
            <p:cNvSpPr txBox="1">
              <a:spLocks noChangeArrowheads="1"/>
            </p:cNvSpPr>
            <p:nvPr/>
          </p:nvSpPr>
          <p:spPr bwMode="auto">
            <a:xfrm>
              <a:off x="1727200" y="3438525"/>
              <a:ext cx="1944687" cy="67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 smtClean="0">
                  <a:solidFill>
                    <a:srgbClr val="595959"/>
                  </a:solidFill>
                  <a:latin typeface="Calibri" pitchFamily="34" charset="0"/>
                </a:rPr>
                <a:t>Fluid Transfer systems</a:t>
              </a:r>
              <a:endParaRPr lang="en-US" sz="1100" dirty="0">
                <a:solidFill>
                  <a:srgbClr val="595959"/>
                </a:solidFill>
                <a:latin typeface="Calibri" pitchFamily="34" charset="0"/>
              </a:endParaRPr>
            </a:p>
          </p:txBody>
        </p:sp>
        <p:sp>
          <p:nvSpPr>
            <p:cNvPr id="41012" name="ZoneTexte 28"/>
            <p:cNvSpPr txBox="1">
              <a:spLocks noChangeArrowheads="1"/>
            </p:cNvSpPr>
            <p:nvPr/>
          </p:nvSpPr>
          <p:spPr bwMode="auto">
            <a:xfrm>
              <a:off x="4513263" y="3357563"/>
              <a:ext cx="1785937" cy="67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100" smtClean="0">
                  <a:solidFill>
                    <a:srgbClr val="595959"/>
                  </a:solidFill>
                  <a:latin typeface="Calibri" pitchFamily="34" charset="0"/>
                </a:rPr>
                <a:t>Transmission and Mobility</a:t>
              </a:r>
              <a:endParaRPr lang="en-US" sz="1100">
                <a:solidFill>
                  <a:srgbClr val="595959"/>
                </a:solidFill>
                <a:latin typeface="Calibri" pitchFamily="34" charset="0"/>
              </a:endParaRPr>
            </a:p>
          </p:txBody>
        </p:sp>
        <p:sp>
          <p:nvSpPr>
            <p:cNvPr id="44" name="Plus 43"/>
            <p:cNvSpPr/>
            <p:nvPr/>
          </p:nvSpPr>
          <p:spPr bwMode="auto">
            <a:xfrm>
              <a:off x="5075238" y="2889250"/>
              <a:ext cx="168275" cy="149225"/>
            </a:xfrm>
            <a:prstGeom prst="mathPlus">
              <a:avLst/>
            </a:prstGeom>
            <a:solidFill>
              <a:srgbClr val="BC1A6F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200">
                <a:solidFill>
                  <a:schemeClr val="tx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989653" y="4967311"/>
              <a:ext cx="902925" cy="430929"/>
            </a:xfrm>
            <a:prstGeom prst="rect">
              <a:avLst/>
            </a:prstGeom>
            <a:solidFill>
              <a:srgbClr val="CAD50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FFFF"/>
                  </a:solidFill>
                </a:rPr>
                <a:t>24%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116419" y="5545772"/>
              <a:ext cx="853341" cy="430929"/>
            </a:xfrm>
            <a:prstGeom prst="rect">
              <a:avLst/>
            </a:prstGeom>
            <a:solidFill>
              <a:srgbClr val="57479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FFFF"/>
                  </a:solidFill>
                </a:rPr>
                <a:t>41%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125563" y="2957866"/>
              <a:ext cx="888571" cy="430929"/>
            </a:xfrm>
            <a:prstGeom prst="rect">
              <a:avLst/>
            </a:prstGeom>
            <a:solidFill>
              <a:srgbClr val="CC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FFFF"/>
                  </a:solidFill>
                </a:rPr>
                <a:t>23%</a:t>
              </a:r>
              <a:endParaRPr lang="fr-FR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1023" name="ZoneTexte 29"/>
            <p:cNvSpPr txBox="1">
              <a:spLocks noChangeArrowheads="1"/>
            </p:cNvSpPr>
            <p:nvPr/>
          </p:nvSpPr>
          <p:spPr bwMode="auto">
            <a:xfrm>
              <a:off x="1928794" y="6000768"/>
              <a:ext cx="2160587" cy="408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 smtClean="0">
                  <a:solidFill>
                    <a:srgbClr val="595959"/>
                  </a:solidFill>
                  <a:latin typeface="Calibri" pitchFamily="34" charset="0"/>
                </a:rPr>
                <a:t>Sealing Systems</a:t>
              </a:r>
              <a:endParaRPr lang="en-US" sz="1100" dirty="0">
                <a:solidFill>
                  <a:srgbClr val="595959"/>
                </a:solidFill>
                <a:latin typeface="Calibri" pitchFamily="34" charset="0"/>
              </a:endParaRPr>
            </a:p>
          </p:txBody>
        </p:sp>
        <p:sp>
          <p:nvSpPr>
            <p:cNvPr id="41024" name="ZoneTexte 30"/>
            <p:cNvSpPr txBox="1">
              <a:spLocks noChangeArrowheads="1"/>
            </p:cNvSpPr>
            <p:nvPr/>
          </p:nvSpPr>
          <p:spPr bwMode="auto">
            <a:xfrm>
              <a:off x="4822826" y="5424488"/>
              <a:ext cx="1458913" cy="408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smtClean="0">
                  <a:solidFill>
                    <a:srgbClr val="595959"/>
                  </a:solidFill>
                  <a:latin typeface="Calibri" pitchFamily="34" charset="0"/>
                </a:rPr>
                <a:t>Insulation</a:t>
              </a:r>
              <a:endParaRPr lang="en-US" sz="1100">
                <a:solidFill>
                  <a:srgbClr val="595959"/>
                </a:solidFill>
                <a:latin typeface="Calibri" pitchFamily="34" charset="0"/>
              </a:endParaRPr>
            </a:p>
          </p:txBody>
        </p:sp>
        <p:sp>
          <p:nvSpPr>
            <p:cNvPr id="43" name="Plus 42"/>
            <p:cNvSpPr/>
            <p:nvPr/>
          </p:nvSpPr>
          <p:spPr bwMode="auto">
            <a:xfrm>
              <a:off x="5688013" y="4703763"/>
              <a:ext cx="166687" cy="149225"/>
            </a:xfrm>
            <a:prstGeom prst="mathPlus">
              <a:avLst/>
            </a:prstGeom>
            <a:solidFill>
              <a:srgbClr val="CAD50F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200">
                <a:solidFill>
                  <a:schemeClr val="tx1"/>
                </a:solidFill>
              </a:endParaRPr>
            </a:p>
          </p:txBody>
        </p:sp>
        <p:sp>
          <p:nvSpPr>
            <p:cNvPr id="46" name="Plus 45"/>
            <p:cNvSpPr/>
            <p:nvPr/>
          </p:nvSpPr>
          <p:spPr bwMode="auto">
            <a:xfrm>
              <a:off x="3059113" y="2960688"/>
              <a:ext cx="168275" cy="149225"/>
            </a:xfrm>
            <a:prstGeom prst="mathPlus">
              <a:avLst/>
            </a:prstGeom>
            <a:solidFill>
              <a:srgbClr val="CC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200">
                <a:solidFill>
                  <a:schemeClr val="tx1"/>
                </a:solidFill>
              </a:endParaRPr>
            </a:p>
          </p:txBody>
        </p:sp>
        <p:sp>
          <p:nvSpPr>
            <p:cNvPr id="47" name="Plus 46"/>
            <p:cNvSpPr/>
            <p:nvPr/>
          </p:nvSpPr>
          <p:spPr bwMode="auto">
            <a:xfrm>
              <a:off x="2590800" y="5280025"/>
              <a:ext cx="166688" cy="149225"/>
            </a:xfrm>
            <a:prstGeom prst="mathPlus">
              <a:avLst/>
            </a:prstGeom>
            <a:solidFill>
              <a:srgbClr val="57479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200">
                <a:solidFill>
                  <a:schemeClr val="tx1"/>
                </a:solidFill>
              </a:endParaRPr>
            </a:p>
          </p:txBody>
        </p:sp>
      </p:grpSp>
      <p:sp>
        <p:nvSpPr>
          <p:cNvPr id="2" name="Espace réservé du texte 1"/>
          <p:cNvSpPr>
            <a:spLocks/>
          </p:cNvSpPr>
          <p:nvPr/>
        </p:nvSpPr>
        <p:spPr bwMode="auto">
          <a:xfrm>
            <a:off x="3571868" y="3000372"/>
            <a:ext cx="2409825" cy="2533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595959"/>
                </a:solidFill>
                <a:latin typeface="Calibri" pitchFamily="34" charset="0"/>
              </a:rPr>
              <a:t>Automotive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Heavy truck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All industry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Defense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Aerospace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595959"/>
                </a:solidFill>
                <a:latin typeface="Calibri" pitchFamily="34" charset="0"/>
              </a:rPr>
              <a:t>Railroad</a:t>
            </a:r>
            <a:endParaRPr lang="en-US" sz="2200" dirty="0">
              <a:solidFill>
                <a:srgbClr val="595959"/>
              </a:solidFill>
              <a:latin typeface="Calibri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>
            <a:lum bright="-34000"/>
          </a:blip>
          <a:srcRect/>
          <a:stretch>
            <a:fillRect/>
          </a:stretch>
        </p:blipFill>
        <p:spPr bwMode="auto">
          <a:xfrm>
            <a:off x="7286644" y="2786058"/>
            <a:ext cx="1676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7503086" y="1927231"/>
          <a:ext cx="1184995" cy="78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Bitmap Image" r:id="rId8" imgW="6392167" imgH="4819048" progId="PBrush">
                  <p:embed/>
                </p:oleObj>
              </mc:Choice>
              <mc:Fallback>
                <p:oleObj name="Bitmap Image" r:id="rId8" imgW="6392167" imgH="4819048" progId="PBrush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086" y="1927231"/>
                        <a:ext cx="1184995" cy="787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3571876"/>
            <a:ext cx="1371600" cy="91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8" name="Picture 11" descr="10_36_2"/>
          <p:cNvPicPr>
            <a:picLocks noChangeAspect="1" noChangeArrowheads="1"/>
          </p:cNvPicPr>
          <p:nvPr/>
        </p:nvPicPr>
        <p:blipFill>
          <a:blip r:embed="rId11" cstate="print"/>
          <a:srcRect t="4668" r="4762" b="5882"/>
          <a:stretch>
            <a:fillRect/>
          </a:stretch>
        </p:blipFill>
        <p:spPr bwMode="auto">
          <a:xfrm>
            <a:off x="7358082" y="5072074"/>
            <a:ext cx="1524000" cy="1095375"/>
          </a:xfrm>
          <a:prstGeom prst="rect">
            <a:avLst/>
          </a:prstGeom>
          <a:noFill/>
        </p:spPr>
      </p:pic>
      <p:pic>
        <p:nvPicPr>
          <p:cNvPr id="29" name="Picture 12" descr="imdep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5643578"/>
            <a:ext cx="1219200" cy="814388"/>
          </a:xfrm>
          <a:prstGeom prst="rect">
            <a:avLst/>
          </a:prstGeom>
          <a:noFill/>
        </p:spPr>
      </p:pic>
      <p:pic>
        <p:nvPicPr>
          <p:cNvPr id="31" name="Picture 25" descr="imdep19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6710" y="3857628"/>
            <a:ext cx="1016000" cy="1066800"/>
          </a:xfrm>
          <a:prstGeom prst="rect">
            <a:avLst/>
          </a:prstGeom>
          <a:noFill/>
        </p:spPr>
      </p:pic>
      <p:pic>
        <p:nvPicPr>
          <p:cNvPr id="32" name="Picture 26" descr="imdep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57884" y="4572008"/>
            <a:ext cx="1447800" cy="960438"/>
          </a:xfrm>
          <a:prstGeom prst="rect">
            <a:avLst/>
          </a:prstGeom>
          <a:noFill/>
        </p:spPr>
      </p:pic>
      <p:pic>
        <p:nvPicPr>
          <p:cNvPr id="34" name="Picture 28" descr="intercirculati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2" y="5357826"/>
            <a:ext cx="1230312" cy="1130300"/>
          </a:xfrm>
          <a:prstGeom prst="rect">
            <a:avLst/>
          </a:prstGeom>
          <a:noFill/>
        </p:spPr>
      </p:pic>
      <p:pic>
        <p:nvPicPr>
          <p:cNvPr id="41009" name="Picture 4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5008" y="2357430"/>
            <a:ext cx="1390652" cy="111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179388" y="836613"/>
            <a:ext cx="1017587" cy="5386387"/>
            <a:chOff x="113" y="527"/>
            <a:chExt cx="641" cy="3393"/>
          </a:xfrm>
        </p:grpSpPr>
        <p:pic>
          <p:nvPicPr>
            <p:cNvPr id="36878" name="Rectangle à coins arrondis 5"/>
            <p:cNvPicPr>
              <a:picLocks noChangeArrowheads="1"/>
            </p:cNvPicPr>
            <p:nvPr/>
          </p:nvPicPr>
          <p:blipFill>
            <a:blip r:embed="rId3" cstate="print"/>
            <a:srcRect t="31677"/>
            <a:stretch>
              <a:fillRect/>
            </a:stretch>
          </p:blipFill>
          <p:spPr bwMode="auto">
            <a:xfrm>
              <a:off x="113" y="2160"/>
              <a:ext cx="641" cy="1760"/>
            </a:xfrm>
            <a:prstGeom prst="rect">
              <a:avLst/>
            </a:prstGeom>
            <a:noFill/>
          </p:spPr>
        </p:pic>
        <p:pic>
          <p:nvPicPr>
            <p:cNvPr id="36879" name="Rectangle à coins arrondis 5"/>
            <p:cNvPicPr>
              <a:picLocks noChangeArrowheads="1"/>
            </p:cNvPicPr>
            <p:nvPr/>
          </p:nvPicPr>
          <p:blipFill>
            <a:blip r:embed="rId3" cstate="print"/>
            <a:srcRect b="36607"/>
            <a:stretch>
              <a:fillRect/>
            </a:stretch>
          </p:blipFill>
          <p:spPr bwMode="auto">
            <a:xfrm>
              <a:off x="113" y="527"/>
              <a:ext cx="641" cy="1633"/>
            </a:xfrm>
            <a:prstGeom prst="rect">
              <a:avLst/>
            </a:prstGeom>
            <a:noFill/>
          </p:spPr>
        </p:pic>
      </p:grpSp>
      <p:sp>
        <p:nvSpPr>
          <p:cNvPr id="3" name="Espace réservé du texte 2"/>
          <p:cNvSpPr>
            <a:spLocks/>
          </p:cNvSpPr>
          <p:nvPr/>
        </p:nvSpPr>
        <p:spPr bwMode="auto">
          <a:xfrm>
            <a:off x="1258888" y="1052513"/>
            <a:ext cx="7345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600" smtClean="0">
                <a:solidFill>
                  <a:srgbClr val="44658E"/>
                </a:solidFill>
                <a:latin typeface="Calibri" pitchFamily="34" charset="0"/>
              </a:rPr>
              <a:t>Hutchinson group</a:t>
            </a:r>
            <a:endParaRPr lang="en-US" sz="3600">
              <a:solidFill>
                <a:srgbClr val="44658E"/>
              </a:solidFill>
              <a:latin typeface="Calibri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87400" y="1773238"/>
            <a:ext cx="8215313" cy="4086225"/>
          </a:xfrm>
          <a:prstGeom prst="roundRect">
            <a:avLst>
              <a:gd name="adj" fmla="val 6261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1357291" y="2327498"/>
            <a:ext cx="750099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More than 100 worldwide production sites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More than 20 technical centers</a:t>
            </a:r>
          </a:p>
          <a:p>
            <a:pPr marL="342900" indent="-342900" eaLnBrk="0" hangingPunct="0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1 corporate research center (</a:t>
            </a:r>
            <a:r>
              <a:rPr lang="en-US" sz="2800" dirty="0" err="1" smtClean="0">
                <a:solidFill>
                  <a:srgbClr val="595959"/>
                </a:solidFill>
                <a:latin typeface="Calibri" pitchFamily="34" charset="0"/>
              </a:rPr>
              <a:t>Montargis</a:t>
            </a:r>
            <a:r>
              <a:rPr lang="en-US" sz="2800" dirty="0" smtClean="0">
                <a:solidFill>
                  <a:srgbClr val="595959"/>
                </a:solidFill>
                <a:latin typeface="Calibri" pitchFamily="34" charset="0"/>
              </a:rPr>
              <a:t>, France)</a:t>
            </a:r>
            <a:endParaRPr lang="en-US" sz="2800" dirty="0">
              <a:solidFill>
                <a:srgbClr val="595959"/>
              </a:solidFill>
              <a:latin typeface="Calibri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267091" y="4572008"/>
            <a:ext cx="4162429" cy="866775"/>
            <a:chOff x="3267091" y="4572008"/>
            <a:chExt cx="4162429" cy="866775"/>
          </a:xfrm>
        </p:grpSpPr>
        <p:pic>
          <p:nvPicPr>
            <p:cNvPr id="70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7091" y="4632333"/>
              <a:ext cx="595312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8595" y="4572008"/>
              <a:ext cx="3590925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466861" y="1196975"/>
            <a:ext cx="2160588" cy="11525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fr-FR" sz="1400" dirty="0" err="1"/>
              <a:t>Measurements</a:t>
            </a:r>
            <a:r>
              <a:rPr lang="fr-FR" sz="1400" dirty="0"/>
              <a:t> </a:t>
            </a:r>
            <a:r>
              <a:rPr lang="fr-FR" sz="1400" dirty="0" err="1"/>
              <a:t>at</a:t>
            </a:r>
            <a:r>
              <a:rPr lang="fr-FR" sz="1400" dirty="0"/>
              <a:t> </a:t>
            </a:r>
            <a:r>
              <a:rPr lang="fr-FR" sz="1400" dirty="0" smtClean="0"/>
              <a:t>Hutchinson R&amp;D</a:t>
            </a:r>
            <a:endParaRPr lang="fr-FR" sz="14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267082" y="2781300"/>
            <a:ext cx="2376488" cy="10080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en-US" sz="1400"/>
              <a:t>Vibro-acoustic system modeling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6338916" y="4286256"/>
            <a:ext cx="2376488" cy="12969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en-US" sz="1400"/>
              <a:t>Product improvement, ranking of solutions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4057661" y="1196975"/>
            <a:ext cx="2157413" cy="1149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en-US" sz="1400"/>
              <a:t>Measurement/simulation comparison</a:t>
            </a:r>
          </a:p>
        </p:txBody>
      </p:sp>
      <p:cxnSp>
        <p:nvCxnSpPr>
          <p:cNvPr id="36" name="AutoShape 11"/>
          <p:cNvCxnSpPr>
            <a:cxnSpLocks noChangeShapeType="1"/>
            <a:stCxn id="32" idx="2"/>
            <a:endCxn id="33" idx="1"/>
          </p:cNvCxnSpPr>
          <p:nvPr/>
        </p:nvCxnSpPr>
        <p:spPr bwMode="auto">
          <a:xfrm rot="16200000" flipH="1">
            <a:off x="2439202" y="2457452"/>
            <a:ext cx="935832" cy="71992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" name="AutoShape 13"/>
          <p:cNvCxnSpPr>
            <a:cxnSpLocks noChangeShapeType="1"/>
            <a:stCxn id="40" idx="2"/>
            <a:endCxn id="34" idx="1"/>
          </p:cNvCxnSpPr>
          <p:nvPr/>
        </p:nvCxnSpPr>
        <p:spPr bwMode="auto">
          <a:xfrm rot="5400000" flipH="1" flipV="1">
            <a:off x="5653102" y="4327512"/>
            <a:ext cx="78575" cy="1293052"/>
          </a:xfrm>
          <a:prstGeom prst="bentConnector4">
            <a:avLst>
              <a:gd name="adj1" fmla="val -290932"/>
              <a:gd name="adj2" fmla="val 959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" name="AutoShape 15"/>
          <p:cNvCxnSpPr>
            <a:cxnSpLocks noChangeShapeType="1"/>
            <a:stCxn id="33" idx="0"/>
            <a:endCxn id="35" idx="2"/>
          </p:cNvCxnSpPr>
          <p:nvPr/>
        </p:nvCxnSpPr>
        <p:spPr bwMode="auto">
          <a:xfrm rot="5400000" flipH="1" flipV="1">
            <a:off x="4578360" y="2223292"/>
            <a:ext cx="434975" cy="6810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16"/>
          <p:cNvCxnSpPr>
            <a:cxnSpLocks noChangeShapeType="1"/>
            <a:stCxn id="35" idx="1"/>
            <a:endCxn id="32" idx="3"/>
          </p:cNvCxnSpPr>
          <p:nvPr/>
        </p:nvCxnSpPr>
        <p:spPr bwMode="auto">
          <a:xfrm rot="10800000" flipV="1">
            <a:off x="3627449" y="1771650"/>
            <a:ext cx="4302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3857620" y="4005263"/>
            <a:ext cx="2376488" cy="10080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en-US" sz="1400" dirty="0" smtClean="0"/>
              <a:t>Parametric studies</a:t>
            </a:r>
            <a:endParaRPr lang="en-US" sz="1400" dirty="0"/>
          </a:p>
        </p:txBody>
      </p:sp>
      <p:cxnSp>
        <p:nvCxnSpPr>
          <p:cNvPr id="41" name="AutoShape 22"/>
          <p:cNvCxnSpPr>
            <a:cxnSpLocks noChangeShapeType="1"/>
            <a:endCxn id="40" idx="1"/>
          </p:cNvCxnSpPr>
          <p:nvPr/>
        </p:nvCxnSpPr>
        <p:spPr bwMode="auto">
          <a:xfrm rot="5400000">
            <a:off x="3507581" y="4139403"/>
            <a:ext cx="719931" cy="19851"/>
          </a:xfrm>
          <a:prstGeom prst="bentConnector4">
            <a:avLst>
              <a:gd name="adj1" fmla="val 14994"/>
              <a:gd name="adj2" fmla="val 125157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4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0057" y="3294063"/>
            <a:ext cx="503238" cy="427037"/>
          </a:xfrm>
          <a:prstGeom prst="rect">
            <a:avLst/>
          </a:prstGeom>
          <a:noFill/>
        </p:spPr>
      </p:pic>
      <p:pic>
        <p:nvPicPr>
          <p:cNvPr id="4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783" y="4364038"/>
            <a:ext cx="70802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</p:pic>
      <p:pic>
        <p:nvPicPr>
          <p:cNvPr id="44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0045" y="4349750"/>
            <a:ext cx="7080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</p:pic>
      <p:grpSp>
        <p:nvGrpSpPr>
          <p:cNvPr id="45" name="Group 33"/>
          <p:cNvGrpSpPr>
            <a:grpSpLocks/>
          </p:cNvGrpSpPr>
          <p:nvPr/>
        </p:nvGrpSpPr>
        <p:grpSpPr bwMode="auto">
          <a:xfrm>
            <a:off x="6883429" y="4719644"/>
            <a:ext cx="1327150" cy="844550"/>
            <a:chOff x="1156" y="3203"/>
            <a:chExt cx="631" cy="401"/>
          </a:xfrm>
        </p:grpSpPr>
        <p:pic>
          <p:nvPicPr>
            <p:cNvPr id="46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6" y="3203"/>
              <a:ext cx="631" cy="4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med" len="lg"/>
            </a:ln>
          </p:spPr>
        </p:pic>
        <p:pic>
          <p:nvPicPr>
            <p:cNvPr id="47" name="Picture 2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7" y="3447"/>
              <a:ext cx="58" cy="47"/>
            </a:xfrm>
            <a:prstGeom prst="rect">
              <a:avLst/>
            </a:prstGeom>
            <a:noFill/>
            <a:ln w="6350" algn="ctr">
              <a:solidFill>
                <a:srgbClr val="000000"/>
              </a:solidFill>
              <a:miter lim="800000"/>
              <a:headEnd/>
              <a:tailEnd type="none" w="med" len="lg"/>
            </a:ln>
          </p:spPr>
        </p:pic>
        <p:pic>
          <p:nvPicPr>
            <p:cNvPr id="48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75" y="3290"/>
              <a:ext cx="57" cy="48"/>
            </a:xfrm>
            <a:prstGeom prst="rect">
              <a:avLst/>
            </a:prstGeom>
            <a:noFill/>
            <a:ln w="6350" algn="ctr">
              <a:solidFill>
                <a:srgbClr val="FF3300"/>
              </a:solidFill>
              <a:miter lim="800000"/>
              <a:headEnd/>
              <a:tailEnd type="none" w="med" len="lg"/>
            </a:ln>
          </p:spPr>
        </p:pic>
        <p:pic>
          <p:nvPicPr>
            <p:cNvPr id="49" name="Picture 3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08" y="3402"/>
              <a:ext cx="56" cy="45"/>
            </a:xfrm>
            <a:prstGeom prst="rect">
              <a:avLst/>
            </a:prstGeom>
            <a:noFill/>
            <a:ln w="6350" algn="ctr">
              <a:solidFill>
                <a:srgbClr val="00FF00"/>
              </a:solidFill>
              <a:miter lim="800000"/>
              <a:headEnd/>
              <a:tailEnd type="none" w="med" len="lg"/>
            </a:ln>
          </p:spPr>
        </p:pic>
        <p:pic>
          <p:nvPicPr>
            <p:cNvPr id="50" name="Picture 3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06" y="3348"/>
              <a:ext cx="60" cy="46"/>
            </a:xfrm>
            <a:prstGeom prst="rect">
              <a:avLst/>
            </a:prstGeom>
            <a:noFill/>
            <a:ln w="6350" algn="ctr">
              <a:solidFill>
                <a:srgbClr val="0099FF"/>
              </a:solidFill>
              <a:miter lim="800000"/>
              <a:headEnd/>
              <a:tailEnd type="none" w="med" len="lg"/>
            </a:ln>
          </p:spPr>
        </p:pic>
      </p:grpSp>
      <p:pic>
        <p:nvPicPr>
          <p:cNvPr id="51" name="Picture 42" descr="sallemesB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9649" y="1773238"/>
            <a:ext cx="711200" cy="474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" name="Picture 4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6586" y="1844675"/>
            <a:ext cx="431800" cy="385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45086" y="1844675"/>
            <a:ext cx="504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648066" y="3068638"/>
            <a:ext cx="2495570" cy="936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400"/>
              <a:t>How to improve acoustic performance of automotive lateral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40741E-7 L 0.25208 -0.25208 " pathEditMode="relative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/>
          </p:cNvSpPr>
          <p:nvPr/>
        </p:nvSpPr>
        <p:spPr bwMode="auto">
          <a:xfrm>
            <a:off x="1258888" y="549176"/>
            <a:ext cx="727868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7F7F7F"/>
                </a:solidFill>
                <a:latin typeface="Calibri" pitchFamily="34" charset="0"/>
              </a:rPr>
              <a:t>Acoustic transparency measurement procedure</a:t>
            </a:r>
            <a:endParaRPr lang="en-US" sz="24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86578" y="3786190"/>
            <a:ext cx="1831975" cy="1871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2" name="Picture 19" descr="sallemesB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714752"/>
            <a:ext cx="3097212" cy="2065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3" name="Group 132"/>
          <p:cNvGrpSpPr>
            <a:grpSpLocks/>
          </p:cNvGrpSpPr>
          <p:nvPr/>
        </p:nvGrpSpPr>
        <p:grpSpPr bwMode="auto">
          <a:xfrm>
            <a:off x="2255830" y="1785938"/>
            <a:ext cx="1023937" cy="1003300"/>
            <a:chOff x="793" y="1125"/>
            <a:chExt cx="645" cy="632"/>
          </a:xfrm>
        </p:grpSpPr>
        <p:sp>
          <p:nvSpPr>
            <p:cNvPr id="74" name="Oval 3"/>
            <p:cNvSpPr>
              <a:spLocks noChangeArrowheads="1"/>
            </p:cNvSpPr>
            <p:nvPr/>
          </p:nvSpPr>
          <p:spPr bwMode="auto">
            <a:xfrm>
              <a:off x="963" y="1257"/>
              <a:ext cx="369" cy="3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909" y="1203"/>
              <a:ext cx="476" cy="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858" y="1152"/>
              <a:ext cx="580" cy="57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793" y="1125"/>
              <a:ext cx="381" cy="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" name="Picture 10" descr="MCNA02127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 flipV="1">
            <a:off x="1938330" y="2278063"/>
            <a:ext cx="15144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628892" y="3073400"/>
            <a:ext cx="149225" cy="3587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 rot="5400000">
            <a:off x="2633655" y="2590800"/>
            <a:ext cx="123825" cy="16097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45"/>
          <p:cNvSpPr>
            <a:spLocks noChangeArrowheads="1"/>
          </p:cNvSpPr>
          <p:nvPr/>
        </p:nvSpPr>
        <p:spPr bwMode="auto">
          <a:xfrm>
            <a:off x="2622542" y="1204913"/>
            <a:ext cx="149225" cy="3587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46"/>
          <p:cNvSpPr>
            <a:spLocks noChangeArrowheads="1"/>
          </p:cNvSpPr>
          <p:nvPr/>
        </p:nvSpPr>
        <p:spPr bwMode="auto">
          <a:xfrm rot="5400000">
            <a:off x="2627305" y="454025"/>
            <a:ext cx="123825" cy="16097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" name="Group 129"/>
          <p:cNvGrpSpPr>
            <a:grpSpLocks/>
          </p:cNvGrpSpPr>
          <p:nvPr/>
        </p:nvGrpSpPr>
        <p:grpSpPr bwMode="auto">
          <a:xfrm>
            <a:off x="1681155" y="1373188"/>
            <a:ext cx="828675" cy="1798637"/>
            <a:chOff x="431" y="865"/>
            <a:chExt cx="522" cy="1133"/>
          </a:xfrm>
        </p:grpSpPr>
        <p:grpSp>
          <p:nvGrpSpPr>
            <p:cNvPr id="84" name="Group 54"/>
            <p:cNvGrpSpPr>
              <a:grpSpLocks/>
            </p:cNvGrpSpPr>
            <p:nvPr/>
          </p:nvGrpSpPr>
          <p:grpSpPr bwMode="auto">
            <a:xfrm>
              <a:off x="493" y="865"/>
              <a:ext cx="307" cy="311"/>
              <a:chOff x="647" y="956"/>
              <a:chExt cx="397" cy="402"/>
            </a:xfrm>
          </p:grpSpPr>
          <p:pic>
            <p:nvPicPr>
              <p:cNvPr id="95" name="Picture 5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432798">
                <a:off x="647" y="981"/>
                <a:ext cx="313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Line 30"/>
              <p:cNvSpPr>
                <a:spLocks noChangeShapeType="1"/>
              </p:cNvSpPr>
              <p:nvPr/>
            </p:nvSpPr>
            <p:spPr bwMode="auto">
              <a:xfrm rot="1304754" flipV="1">
                <a:off x="682" y="1156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31"/>
              <p:cNvSpPr>
                <a:spLocks noChangeShapeType="1"/>
              </p:cNvSpPr>
              <p:nvPr/>
            </p:nvSpPr>
            <p:spPr bwMode="auto">
              <a:xfrm rot="1304754">
                <a:off x="811" y="956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32"/>
              <p:cNvSpPr>
                <a:spLocks noChangeShapeType="1"/>
              </p:cNvSpPr>
              <p:nvPr/>
            </p:nvSpPr>
            <p:spPr bwMode="auto">
              <a:xfrm rot="1304754">
                <a:off x="859" y="975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55"/>
            <p:cNvGrpSpPr>
              <a:grpSpLocks/>
            </p:cNvGrpSpPr>
            <p:nvPr/>
          </p:nvGrpSpPr>
          <p:grpSpPr bwMode="auto">
            <a:xfrm rot="-2089400">
              <a:off x="431" y="1289"/>
              <a:ext cx="307" cy="311"/>
              <a:chOff x="647" y="956"/>
              <a:chExt cx="397" cy="402"/>
            </a:xfrm>
          </p:grpSpPr>
          <p:pic>
            <p:nvPicPr>
              <p:cNvPr id="91" name="Picture 5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432798">
                <a:off x="647" y="981"/>
                <a:ext cx="313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" name="Line 57"/>
              <p:cNvSpPr>
                <a:spLocks noChangeShapeType="1"/>
              </p:cNvSpPr>
              <p:nvPr/>
            </p:nvSpPr>
            <p:spPr bwMode="auto">
              <a:xfrm rot="1304754" flipV="1">
                <a:off x="682" y="1156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58"/>
              <p:cNvSpPr>
                <a:spLocks noChangeShapeType="1"/>
              </p:cNvSpPr>
              <p:nvPr/>
            </p:nvSpPr>
            <p:spPr bwMode="auto">
              <a:xfrm rot="1304754">
                <a:off x="811" y="956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59"/>
              <p:cNvSpPr>
                <a:spLocks noChangeShapeType="1"/>
              </p:cNvSpPr>
              <p:nvPr/>
            </p:nvSpPr>
            <p:spPr bwMode="auto">
              <a:xfrm rot="1304754">
                <a:off x="859" y="975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60"/>
            <p:cNvGrpSpPr>
              <a:grpSpLocks/>
            </p:cNvGrpSpPr>
            <p:nvPr/>
          </p:nvGrpSpPr>
          <p:grpSpPr bwMode="auto">
            <a:xfrm rot="-3636306">
              <a:off x="643" y="1689"/>
              <a:ext cx="307" cy="312"/>
              <a:chOff x="647" y="956"/>
              <a:chExt cx="397" cy="402"/>
            </a:xfrm>
          </p:grpSpPr>
          <p:pic>
            <p:nvPicPr>
              <p:cNvPr id="87" name="Picture 6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432798">
                <a:off x="647" y="981"/>
                <a:ext cx="313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" name="Line 62"/>
              <p:cNvSpPr>
                <a:spLocks noChangeShapeType="1"/>
              </p:cNvSpPr>
              <p:nvPr/>
            </p:nvSpPr>
            <p:spPr bwMode="auto">
              <a:xfrm rot="1304754" flipV="1">
                <a:off x="682" y="1156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63"/>
              <p:cNvSpPr>
                <a:spLocks noChangeShapeType="1"/>
              </p:cNvSpPr>
              <p:nvPr/>
            </p:nvSpPr>
            <p:spPr bwMode="auto">
              <a:xfrm rot="1304754">
                <a:off x="811" y="956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64"/>
              <p:cNvSpPr>
                <a:spLocks noChangeShapeType="1"/>
              </p:cNvSpPr>
              <p:nvPr/>
            </p:nvSpPr>
            <p:spPr bwMode="auto">
              <a:xfrm rot="1304754">
                <a:off x="859" y="975"/>
                <a:ext cx="0" cy="3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" name="Groupe 98"/>
          <p:cNvGrpSpPr/>
          <p:nvPr/>
        </p:nvGrpSpPr>
        <p:grpSpPr>
          <a:xfrm>
            <a:off x="3857620" y="1000108"/>
            <a:ext cx="4679950" cy="2909887"/>
            <a:chOff x="3857620" y="1000108"/>
            <a:chExt cx="4679950" cy="2909887"/>
          </a:xfrm>
        </p:grpSpPr>
        <p:pic>
          <p:nvPicPr>
            <p:cNvPr id="100" name="Picture 9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57620" y="1000108"/>
              <a:ext cx="4679950" cy="290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Line 91"/>
            <p:cNvSpPr>
              <a:spLocks noChangeShapeType="1"/>
            </p:cNvSpPr>
            <p:nvPr/>
          </p:nvSpPr>
          <p:spPr bwMode="auto">
            <a:xfrm>
              <a:off x="6754807" y="1144570"/>
              <a:ext cx="0" cy="2376488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92"/>
            <p:cNvSpPr>
              <a:spLocks noChangeShapeType="1"/>
            </p:cNvSpPr>
            <p:nvPr/>
          </p:nvSpPr>
          <p:spPr bwMode="auto">
            <a:xfrm>
              <a:off x="7561257" y="1136633"/>
              <a:ext cx="0" cy="2376487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73"/>
            <p:cNvGraphicFramePr>
              <a:graphicFrameLocks noChangeAspect="1"/>
            </p:cNvGraphicFramePr>
            <p:nvPr/>
          </p:nvGraphicFramePr>
          <p:xfrm>
            <a:off x="4718045" y="1289033"/>
            <a:ext cx="10858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" name="Équation" r:id="rId9" imgW="1079280" imgH="482400" progId="Equation.3">
                    <p:embed/>
                  </p:oleObj>
                </mc:Choice>
                <mc:Fallback>
                  <p:oleObj name="Équation" r:id="rId9" imgW="1079280" imgH="48240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045" y="1289033"/>
                          <a:ext cx="1085850" cy="4857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" name="Text Box 94"/>
            <p:cNvSpPr txBox="1">
              <a:spLocks noChangeArrowheads="1"/>
            </p:cNvSpPr>
            <p:nvPr/>
          </p:nvSpPr>
          <p:spPr bwMode="auto">
            <a:xfrm rot="19312865">
              <a:off x="5707057" y="2392345"/>
              <a:ext cx="1054100" cy="1841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600" i="1">
                  <a:solidFill>
                    <a:srgbClr val="6699FF"/>
                  </a:solidFill>
                </a:rPr>
                <a:t>Mass law</a:t>
              </a:r>
            </a:p>
          </p:txBody>
        </p:sp>
        <p:sp>
          <p:nvSpPr>
            <p:cNvPr id="105" name="Text Box 95"/>
            <p:cNvSpPr txBox="1">
              <a:spLocks noChangeArrowheads="1"/>
            </p:cNvSpPr>
            <p:nvPr/>
          </p:nvSpPr>
          <p:spPr bwMode="auto">
            <a:xfrm>
              <a:off x="6810370" y="1720833"/>
              <a:ext cx="671512" cy="276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600" i="1">
                  <a:solidFill>
                    <a:srgbClr val="6699FF"/>
                  </a:solidFill>
                </a:rPr>
                <a:t>Critical frequency</a:t>
              </a:r>
            </a:p>
          </p:txBody>
        </p:sp>
      </p:grpSp>
      <p:sp>
        <p:nvSpPr>
          <p:cNvPr id="106" name="Line 131"/>
          <p:cNvSpPr>
            <a:spLocks noChangeShapeType="1"/>
          </p:cNvSpPr>
          <p:nvPr/>
        </p:nvSpPr>
        <p:spPr bwMode="auto">
          <a:xfrm>
            <a:off x="2701917" y="1570038"/>
            <a:ext cx="0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"/>
          <p:cNvSpPr>
            <a:spLocks/>
          </p:cNvSpPr>
          <p:nvPr/>
        </p:nvSpPr>
        <p:spPr bwMode="auto">
          <a:xfrm>
            <a:off x="1258888" y="404813"/>
            <a:ext cx="4608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7F7F7F"/>
                </a:solidFill>
                <a:latin typeface="Calibri" pitchFamily="34" charset="0"/>
              </a:rPr>
              <a:t>Structure model</a:t>
            </a:r>
            <a:endParaRPr lang="en-US" sz="2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644008" y="1988840"/>
            <a:ext cx="374808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600×600 mm²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plate glass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2-material glass run channel (2.2m long)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Aluminum frame (rigid)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1285875" y="1268413"/>
            <a:ext cx="3857626" cy="2046287"/>
            <a:chOff x="-6" y="817"/>
            <a:chExt cx="2430" cy="1289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" y="1026"/>
              <a:ext cx="1132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-6" y="817"/>
              <a:ext cx="24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u="sng" dirty="0" smtClean="0"/>
                <a:t>Structural non linear 2D model (static analysis)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03" y="1933"/>
              <a:ext cx="1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i="1" dirty="0" smtClean="0"/>
                <a:t>Structural analysis</a:t>
              </a:r>
              <a:endParaRPr lang="en-US" sz="1200" i="1" dirty="0"/>
            </a:p>
          </p:txBody>
        </p:sp>
      </p:grpSp>
      <p:pic>
        <p:nvPicPr>
          <p:cNvPr id="41986" name="Picture 2" descr="E:\barras\Communications\2012_SFA\struct_2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93" y="3466802"/>
            <a:ext cx="2891790" cy="21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6787" y="3779825"/>
            <a:ext cx="2335213" cy="1981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lg"/>
              </a14:hiddenLine>
            </a:ext>
          </a:extLst>
        </p:spPr>
      </p:pic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255500" y="1116000"/>
            <a:ext cx="3959225" cy="2416175"/>
            <a:chOff x="1927" y="799"/>
            <a:chExt cx="2493" cy="1522"/>
          </a:xfrm>
        </p:grpSpPr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1927" y="799"/>
              <a:ext cx="2132" cy="14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2020" y="890"/>
              <a:ext cx="2400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u="sng" dirty="0"/>
                <a:t>Structural 3D model (dynamic analysis)</a:t>
              </a:r>
            </a:p>
          </p:txBody>
        </p:sp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b="2771"/>
            <a:stretch>
              <a:fillRect/>
            </a:stretch>
          </p:blipFill>
          <p:spPr bwMode="auto">
            <a:xfrm>
              <a:off x="2301" y="1132"/>
              <a:ext cx="1134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2357" y="2148"/>
              <a:ext cx="1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i="1" dirty="0" err="1"/>
                <a:t>Vibro</a:t>
              </a:r>
              <a:r>
                <a:rPr lang="en-US" sz="1200" i="1" dirty="0"/>
                <a:t>-acoustic model</a:t>
              </a:r>
            </a:p>
          </p:txBody>
        </p:sp>
      </p:grpSp>
      <p:sp>
        <p:nvSpPr>
          <p:cNvPr id="16" name="Espace réservé du texte 1"/>
          <p:cNvSpPr>
            <a:spLocks/>
          </p:cNvSpPr>
          <p:nvPr/>
        </p:nvSpPr>
        <p:spPr bwMode="auto">
          <a:xfrm>
            <a:off x="1258888" y="404813"/>
            <a:ext cx="4608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7F7F7F"/>
                </a:solidFill>
                <a:latin typeface="Calibri" pitchFamily="34" charset="0"/>
              </a:rPr>
              <a:t>Coupled model</a:t>
            </a:r>
            <a:endParaRPr lang="en-US" sz="2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79912" y="1571612"/>
            <a:ext cx="51125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000" indent="-342900">
              <a:spcBef>
                <a:spcPts val="0"/>
              </a:spcBef>
              <a:buFontTx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Baffled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288000" indent="-342900">
              <a:spcBef>
                <a:spcPts val="0"/>
              </a:spcBef>
              <a:buFontTx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Incident space : Rayleigh</a:t>
            </a:r>
          </a:p>
          <a:p>
            <a:pPr marL="288000" indent="-342900">
              <a:spcBef>
                <a:spcPts val="0"/>
              </a:spcBef>
              <a:buFontTx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Transmitted space : infinite FEM</a:t>
            </a:r>
          </a:p>
          <a:p>
            <a:pPr marL="288000" indent="-342900">
              <a:spcBef>
                <a:spcPts val="0"/>
              </a:spcBef>
              <a:buFontTx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600×600 mm² plate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glass</a:t>
            </a:r>
          </a:p>
          <a:p>
            <a:pPr marL="288000" indent="-342900">
              <a:spcBef>
                <a:spcPts val="0"/>
              </a:spcBef>
              <a:buFontTx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2-material glass run channel (2.2m long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000232" y="5929330"/>
            <a:ext cx="3890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Simulation by MSC/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Actran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0125" y="3205150"/>
            <a:ext cx="19954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259632" y="3596060"/>
            <a:ext cx="796925" cy="465138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glass </a:t>
            </a:r>
            <a:r>
              <a:rPr lang="en-US" sz="1200" dirty="0">
                <a:latin typeface="Times New Roman" pitchFamily="18" charset="0"/>
              </a:rPr>
              <a:t>run channel</a:t>
            </a:r>
            <a:endParaRPr lang="en-US" dirty="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2120057" y="3778622"/>
            <a:ext cx="401638" cy="298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991099" y="3709789"/>
            <a:ext cx="796925" cy="29527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latin typeface="Times New Roman" pitchFamily="18" charset="0"/>
              </a:rPr>
              <a:t>glass</a:t>
            </a:r>
            <a:endParaRPr lang="en-US" dirty="0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H="1">
            <a:off x="3991098" y="4005064"/>
            <a:ext cx="398461" cy="42087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rot="9859804">
            <a:off x="7164175" y="3924288"/>
            <a:ext cx="503238" cy="215900"/>
          </a:xfrm>
          <a:custGeom>
            <a:avLst/>
            <a:gdLst>
              <a:gd name="T0" fmla="*/ 238 w 21600"/>
              <a:gd name="T1" fmla="*/ 0 h 21600"/>
              <a:gd name="T2" fmla="*/ 0 w 21600"/>
              <a:gd name="T3" fmla="*/ 68 h 21600"/>
              <a:gd name="T4" fmla="*/ 238 w 21600"/>
              <a:gd name="T5" fmla="*/ 136 h 21600"/>
              <a:gd name="T6" fmla="*/ 317 w 21600"/>
              <a:gd name="T7" fmla="*/ 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07 w 21600"/>
              <a:gd name="T13" fmla="*/ 5400 h 21600"/>
              <a:gd name="T14" fmla="*/ 18874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7C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 rot="9859804">
            <a:off x="5579850" y="4357675"/>
            <a:ext cx="503238" cy="215900"/>
          </a:xfrm>
          <a:custGeom>
            <a:avLst/>
            <a:gdLst>
              <a:gd name="T0" fmla="*/ 238 w 21600"/>
              <a:gd name="T1" fmla="*/ 0 h 21600"/>
              <a:gd name="T2" fmla="*/ 0 w 21600"/>
              <a:gd name="T3" fmla="*/ 68 h 21600"/>
              <a:gd name="T4" fmla="*/ 238 w 21600"/>
              <a:gd name="T5" fmla="*/ 136 h 21600"/>
              <a:gd name="T6" fmla="*/ 317 w 21600"/>
              <a:gd name="T7" fmla="*/ 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07 w 21600"/>
              <a:gd name="T13" fmla="*/ 5400 h 21600"/>
              <a:gd name="T14" fmla="*/ 18874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7C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7667823" y="3781796"/>
            <a:ext cx="792609" cy="46363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>
                <a:latin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</a:rPr>
              <a:t>ncident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power</a:t>
            </a:r>
            <a:endParaRPr lang="en-US" dirty="0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4620596" y="4573574"/>
            <a:ext cx="959516" cy="48828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transmitted</a:t>
            </a:r>
          </a:p>
          <a:p>
            <a:pPr algn="ctr"/>
            <a:r>
              <a:rPr lang="en-US" sz="1200" dirty="0" smtClean="0">
                <a:latin typeface="Times New Roman" pitchFamily="18" charset="0"/>
              </a:rPr>
              <a:t>power</a:t>
            </a:r>
            <a:endParaRPr lang="en-US" dirty="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411760" y="5075946"/>
            <a:ext cx="992633" cy="29527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air (I-FEM)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texte 1"/>
          <p:cNvSpPr>
            <a:spLocks/>
          </p:cNvSpPr>
          <p:nvPr/>
        </p:nvSpPr>
        <p:spPr bwMode="auto">
          <a:xfrm>
            <a:off x="1258888" y="404813"/>
            <a:ext cx="46085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7F7F7F"/>
                </a:solidFill>
                <a:latin typeface="Calibri" pitchFamily="34" charset="0"/>
              </a:rPr>
              <a:t>Acoustic excitation</a:t>
            </a:r>
            <a:endParaRPr lang="en-US" sz="2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357291" y="1125538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Diffuse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field : 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- same probability for every directions of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plane waves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2500298" y="3571876"/>
            <a:ext cx="1585908" cy="1728233"/>
            <a:chOff x="3659" y="618"/>
            <a:chExt cx="1404" cy="1530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 flipV="1">
              <a:off x="4234" y="763"/>
              <a:ext cx="0" cy="9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4234" y="1721"/>
              <a:ext cx="688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H="1">
              <a:off x="3732" y="1721"/>
              <a:ext cx="50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 flipV="1">
              <a:off x="4240" y="1169"/>
              <a:ext cx="231" cy="5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4477" y="1176"/>
              <a:ext cx="0" cy="95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 flipH="1">
              <a:off x="4482" y="1907"/>
              <a:ext cx="299" cy="21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8" name="Line 10"/>
            <p:cNvSpPr>
              <a:spLocks noChangeShapeType="1"/>
            </p:cNvSpPr>
            <p:nvPr/>
          </p:nvSpPr>
          <p:spPr bwMode="auto">
            <a:xfrm>
              <a:off x="3924" y="1948"/>
              <a:ext cx="541" cy="17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9" name="Line 11"/>
            <p:cNvSpPr>
              <a:spLocks noChangeShapeType="1"/>
            </p:cNvSpPr>
            <p:nvPr/>
          </p:nvSpPr>
          <p:spPr bwMode="auto">
            <a:xfrm>
              <a:off x="4240" y="1728"/>
              <a:ext cx="237" cy="41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0" name="Text Box 12"/>
            <p:cNvSpPr txBox="1">
              <a:spLocks noChangeArrowheads="1"/>
            </p:cNvSpPr>
            <p:nvPr/>
          </p:nvSpPr>
          <p:spPr bwMode="auto">
            <a:xfrm>
              <a:off x="3659" y="1989"/>
              <a:ext cx="14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400"/>
                <a:t>x</a:t>
              </a:r>
            </a:p>
          </p:txBody>
        </p:sp>
        <p:sp>
          <p:nvSpPr>
            <p:cNvPr id="81" name="Text Box 13"/>
            <p:cNvSpPr txBox="1">
              <a:spLocks noChangeArrowheads="1"/>
            </p:cNvSpPr>
            <p:nvPr/>
          </p:nvSpPr>
          <p:spPr bwMode="auto">
            <a:xfrm>
              <a:off x="4226" y="618"/>
              <a:ext cx="14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400"/>
                <a:t>z</a:t>
              </a:r>
            </a:p>
          </p:txBody>
        </p:sp>
        <p:sp>
          <p:nvSpPr>
            <p:cNvPr id="82" name="Text Box 14"/>
            <p:cNvSpPr txBox="1">
              <a:spLocks noChangeArrowheads="1"/>
            </p:cNvSpPr>
            <p:nvPr/>
          </p:nvSpPr>
          <p:spPr bwMode="auto">
            <a:xfrm>
              <a:off x="4922" y="1872"/>
              <a:ext cx="14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400"/>
                <a:t>y</a:t>
              </a:r>
            </a:p>
          </p:txBody>
        </p:sp>
        <p:sp>
          <p:nvSpPr>
            <p:cNvPr id="83" name="Text Box 15"/>
            <p:cNvSpPr txBox="1">
              <a:spLocks noChangeArrowheads="1"/>
            </p:cNvSpPr>
            <p:nvPr/>
          </p:nvSpPr>
          <p:spPr bwMode="auto">
            <a:xfrm>
              <a:off x="4237" y="1141"/>
              <a:ext cx="14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400">
                  <a:cs typeface="Times New Roman" pitchFamily="18" charset="0"/>
                </a:rPr>
                <a:t>θ</a:t>
              </a:r>
            </a:p>
          </p:txBody>
        </p:sp>
        <p:sp>
          <p:nvSpPr>
            <p:cNvPr id="84" name="Arc 16"/>
            <p:cNvSpPr>
              <a:spLocks/>
            </p:cNvSpPr>
            <p:nvPr/>
          </p:nvSpPr>
          <p:spPr bwMode="auto">
            <a:xfrm>
              <a:off x="4240" y="1342"/>
              <a:ext cx="113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213"/>
                <a:gd name="T1" fmla="*/ 0 h 21600"/>
                <a:gd name="T2" fmla="*/ 21213 w 21213"/>
                <a:gd name="T3" fmla="*/ 17529 h 21600"/>
                <a:gd name="T4" fmla="*/ 0 w 212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3" h="21600" fill="none" extrusionOk="0">
                  <a:moveTo>
                    <a:pt x="-1" y="0"/>
                  </a:moveTo>
                  <a:cubicBezTo>
                    <a:pt x="10359" y="0"/>
                    <a:pt x="19260" y="7355"/>
                    <a:pt x="21212" y="17529"/>
                  </a:cubicBezTo>
                </a:path>
                <a:path w="21213" h="21600" stroke="0" extrusionOk="0">
                  <a:moveTo>
                    <a:pt x="-1" y="0"/>
                  </a:moveTo>
                  <a:cubicBezTo>
                    <a:pt x="10359" y="0"/>
                    <a:pt x="19260" y="7355"/>
                    <a:pt x="21212" y="1752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5" name="Arc 17"/>
            <p:cNvSpPr>
              <a:spLocks/>
            </p:cNvSpPr>
            <p:nvPr/>
          </p:nvSpPr>
          <p:spPr bwMode="auto">
            <a:xfrm rot="2355998" flipV="1">
              <a:off x="4121" y="1769"/>
              <a:ext cx="170" cy="1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128" y="1810"/>
              <a:ext cx="163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400" dirty="0">
                  <a:cs typeface="Times New Roman" pitchFamily="18" charset="0"/>
                </a:rPr>
                <a:t>φ</a:t>
              </a:r>
            </a:p>
          </p:txBody>
        </p:sp>
      </p:grpSp>
      <p:pic>
        <p:nvPicPr>
          <p:cNvPr id="87" name="Picture 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91866" y="3053148"/>
            <a:ext cx="3810000" cy="2670175"/>
          </a:xfrm>
          <a:prstGeom prst="rect">
            <a:avLst/>
          </a:prstGeom>
          <a:noFill/>
          <a:ln/>
        </p:spPr>
      </p:pic>
      <p:graphicFrame>
        <p:nvGraphicFramePr>
          <p:cNvPr id="88" name="Tableau 87"/>
          <p:cNvGraphicFramePr>
            <a:graphicFrameLocks noGrp="1"/>
          </p:cNvGraphicFramePr>
          <p:nvPr/>
        </p:nvGraphicFramePr>
        <p:xfrm>
          <a:off x="1428728" y="1857364"/>
          <a:ext cx="3933926" cy="1524000"/>
        </p:xfrm>
        <a:graphic>
          <a:graphicData uri="http://schemas.openxmlformats.org/drawingml/2006/table">
            <a:tbl>
              <a:tblPr/>
              <a:tblGrid>
                <a:gridCol w="845113"/>
                <a:gridCol w="1916675"/>
                <a:gridCol w="117213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incidence 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</a:t>
                      </a:r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azimuthal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waves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Symbol"/>
                        </a:rPr>
                        <a:t>j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weighting of wave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0.2704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0.3095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0.3311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0.3180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0.3159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waves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theme/theme1.xml><?xml version="1.0" encoding="utf-8"?>
<a:theme xmlns:a="http://schemas.openxmlformats.org/drawingml/2006/main" name="Thème Teaming 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</TotalTime>
  <Words>431</Words>
  <Application>Microsoft Office PowerPoint</Application>
  <PresentationFormat>Affichage à l'écran (4:3)</PresentationFormat>
  <Paragraphs>116</Paragraphs>
  <Slides>15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Thème Teaming Up</vt:lpstr>
      <vt:lpstr>Feuille Microsoft Excel 97-2003</vt:lpstr>
      <vt:lpstr>Bitmap Image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1001 Lunes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Hutchinson acoustics</dc:title>
  <dc:creator>Christophe Barras</dc:creator>
  <cp:lastModifiedBy>barras</cp:lastModifiedBy>
  <cp:revision>262</cp:revision>
  <dcterms:created xsi:type="dcterms:W3CDTF">2010-02-09T11:14:16Z</dcterms:created>
  <dcterms:modified xsi:type="dcterms:W3CDTF">2012-04-13T13:03:12Z</dcterms:modified>
</cp:coreProperties>
</file>